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86" r:id="rId2"/>
    <p:sldId id="435" r:id="rId3"/>
    <p:sldId id="436" r:id="rId4"/>
    <p:sldId id="437" r:id="rId5"/>
    <p:sldId id="438" r:id="rId6"/>
    <p:sldId id="439" r:id="rId7"/>
    <p:sldId id="440" r:id="rId8"/>
    <p:sldId id="441" r:id="rId9"/>
    <p:sldId id="442" r:id="rId10"/>
    <p:sldId id="443" r:id="rId11"/>
    <p:sldId id="446" r:id="rId12"/>
    <p:sldId id="444" r:id="rId13"/>
    <p:sldId id="445" r:id="rId14"/>
    <p:sldId id="447" r:id="rId15"/>
    <p:sldId id="448" r:id="rId16"/>
    <p:sldId id="449" r:id="rId17"/>
    <p:sldId id="450" r:id="rId18"/>
    <p:sldId id="451" r:id="rId19"/>
    <p:sldId id="482" r:id="rId20"/>
    <p:sldId id="483" r:id="rId21"/>
    <p:sldId id="452" r:id="rId22"/>
    <p:sldId id="453" r:id="rId23"/>
    <p:sldId id="484" r:id="rId24"/>
    <p:sldId id="454" r:id="rId25"/>
    <p:sldId id="455" r:id="rId26"/>
    <p:sldId id="456" r:id="rId27"/>
    <p:sldId id="457" r:id="rId28"/>
    <p:sldId id="458" r:id="rId29"/>
    <p:sldId id="481" r:id="rId30"/>
    <p:sldId id="459" r:id="rId31"/>
    <p:sldId id="4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8002"/>
    <a:srgbClr val="0F2D41"/>
    <a:srgbClr val="04005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EC54-6B04-4D4E-8C55-0567BCED8DF8}" type="datetimeFigureOut">
              <a:rPr lang="en-US" smtClean="0"/>
              <a:pPr/>
              <a:t>5/20/2011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EEC-5C45-4860-AE7F-E430BC7E05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EC54-6B04-4D4E-8C55-0567BCED8DF8}" type="datetimeFigureOut">
              <a:rPr lang="en-US" smtClean="0"/>
              <a:pPr/>
              <a:t>5/20/2011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EEC-5C45-4860-AE7F-E430BC7E05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EC54-6B04-4D4E-8C55-0567BCED8DF8}" type="datetimeFigureOut">
              <a:rPr lang="en-US" smtClean="0"/>
              <a:pPr/>
              <a:t>5/20/2011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EEC-5C45-4860-AE7F-E430BC7E05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EC54-6B04-4D4E-8C55-0567BCED8DF8}" type="datetimeFigureOut">
              <a:rPr lang="en-US" smtClean="0"/>
              <a:pPr/>
              <a:t>5/20/2011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EEC-5C45-4860-AE7F-E430BC7E05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EC54-6B04-4D4E-8C55-0567BCED8DF8}" type="datetimeFigureOut">
              <a:rPr lang="en-US" smtClean="0"/>
              <a:pPr/>
              <a:t>5/20/2011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EEC-5C45-4860-AE7F-E430BC7E05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EC54-6B04-4D4E-8C55-0567BCED8DF8}" type="datetimeFigureOut">
              <a:rPr lang="en-US" smtClean="0"/>
              <a:pPr/>
              <a:t>5/20/2011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EEC-5C45-4860-AE7F-E430BC7E05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EC54-6B04-4D4E-8C55-0567BCED8DF8}" type="datetimeFigureOut">
              <a:rPr lang="en-US" smtClean="0"/>
              <a:pPr/>
              <a:t>5/20/2011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EEC-5C45-4860-AE7F-E430BC7E05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EC54-6B04-4D4E-8C55-0567BCED8DF8}" type="datetimeFigureOut">
              <a:rPr lang="en-US" smtClean="0"/>
              <a:pPr/>
              <a:t>5/20/2011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EEC-5C45-4860-AE7F-E430BC7E05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EC54-6B04-4D4E-8C55-0567BCED8DF8}" type="datetimeFigureOut">
              <a:rPr lang="en-US" smtClean="0"/>
              <a:pPr/>
              <a:t>5/20/2011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EEC-5C45-4860-AE7F-E430BC7E05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EC54-6B04-4D4E-8C55-0567BCED8DF8}" type="datetimeFigureOut">
              <a:rPr lang="en-US" smtClean="0"/>
              <a:pPr/>
              <a:t>5/20/2011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EEC-5C45-4860-AE7F-E430BC7E05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EC54-6B04-4D4E-8C55-0567BCED8DF8}" type="datetimeFigureOut">
              <a:rPr lang="en-US" smtClean="0"/>
              <a:pPr/>
              <a:t>5/20/2011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3AEEC-5C45-4860-AE7F-E430BC7E05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/>
            </a:gs>
            <a:gs pos="40000">
              <a:schemeClr val="bg2">
                <a:lumMod val="75000"/>
              </a:schemeClr>
            </a:gs>
            <a:gs pos="100000">
              <a:srgbClr val="FF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EEC54-6B04-4D4E-8C55-0567BCED8DF8}" type="datetimeFigureOut">
              <a:rPr lang="en-US" smtClean="0"/>
              <a:pPr/>
              <a:t>5/20/2011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3AEEC-5C45-4860-AE7F-E430BC7E05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aiaa.org/content.cfm?pageid=406&amp;gTable=mtgpaper&amp;gID=4099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s.org/spp/military/docops/usaf/2020/app-i.ht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cramjet" TargetMode="External"/><Relationship Id="rId2" Type="http://schemas.openxmlformats.org/officeDocument/2006/relationships/hyperlink" Target="http://en.wikipedia.org/wiki/BGM-71_TOW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Civilization of Spring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Warning: a highly speculative talk</a:t>
            </a:r>
          </a:p>
          <a:p>
            <a:endParaRPr lang="en-US" sz="2000" dirty="0" smtClean="0"/>
          </a:p>
          <a:p>
            <a:r>
              <a:rPr lang="en-US" sz="2000" dirty="0" smtClean="0"/>
              <a:t>By Eugene V. Bobukh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2. Civilization of Spring.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RD-107 engines by Korolev. </a:t>
            </a:r>
            <a:br>
              <a:rPr lang="en-US" dirty="0" smtClean="0"/>
            </a:br>
            <a:r>
              <a:rPr lang="en-US" dirty="0" smtClean="0"/>
              <a:t>Designed in 1950s, fly today.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R-7 (1957): launch of Sputnik</a:t>
            </a:r>
            <a:endParaRPr lang="en-US" dirty="0"/>
          </a:p>
        </p:txBody>
      </p:sp>
      <p:pic>
        <p:nvPicPr>
          <p:cNvPr id="9" name="Content Placeholder 8" descr="R7-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50094" y="2766219"/>
            <a:ext cx="3454400" cy="27686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Soyuz*  (1700+ launches): 2010</a:t>
            </a:r>
            <a:endParaRPr lang="en-US" dirty="0"/>
          </a:p>
        </p:txBody>
      </p:sp>
      <p:pic>
        <p:nvPicPr>
          <p:cNvPr id="10" name="Content Placeholder 9" descr="Soyuz-0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32400" y="2245519"/>
            <a:ext cx="2867025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Chemistry: dead 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 ≈ (2E/m)</a:t>
            </a:r>
            <a:r>
              <a:rPr lang="en-US" sz="2400" baseline="30000" dirty="0" smtClean="0"/>
              <a:t>1/2</a:t>
            </a:r>
          </a:p>
          <a:p>
            <a:r>
              <a:rPr lang="en-US" sz="2400" dirty="0" smtClean="0"/>
              <a:t>Diamonds: solid rockets (from c. 1100 AC)</a:t>
            </a:r>
          </a:p>
          <a:p>
            <a:r>
              <a:rPr lang="en-US" sz="2400" dirty="0" smtClean="0"/>
              <a:t>Squares: liquid (mostly LOX + kerosene)</a:t>
            </a:r>
          </a:p>
          <a:p>
            <a:r>
              <a:rPr lang="en-US" sz="2400" dirty="0" smtClean="0"/>
              <a:t>Triangles: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+ O</a:t>
            </a:r>
            <a:r>
              <a:rPr lang="en-US" sz="2400" baseline="-25000" dirty="0" smtClean="0"/>
              <a:t>2</a:t>
            </a:r>
            <a:endParaRPr lang="en-US" sz="2400" dirty="0" smtClean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8229599" y="304801"/>
          <a:ext cx="762000" cy="778932"/>
        </p:xfrm>
        <a:graphic>
          <a:graphicData uri="http://schemas.openxmlformats.org/drawingml/2006/table">
            <a:tbl>
              <a:tblPr/>
              <a:tblGrid>
                <a:gridCol w="115614"/>
                <a:gridCol w="115614"/>
                <a:gridCol w="67733"/>
                <a:gridCol w="128459"/>
                <a:gridCol w="125249"/>
                <a:gridCol w="153276"/>
                <a:gridCol w="56055"/>
              </a:tblGrid>
              <a:tr h="111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Engine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Rocket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Fuel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Exhaust velocity, m/s (vacuum)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Notes</a:t>
                      </a:r>
                      <a:endParaRPr lang="en-US" sz="2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T/M ratio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Gunpowder based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Congreve, Hale, all military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Gunpowder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First </a:t>
                      </a:r>
                      <a:r>
                        <a:rPr lang="en-US" sz="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rockets</a:t>
                      </a:r>
                      <a:endParaRPr lang="en-US" sz="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Goddard's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Models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LOX + gasoline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1800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First LOX + gasoline engines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V-2 main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V-2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75% ethanol + LOX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28.9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RD-107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Vostok, R-7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RP-1/LOX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3041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85.7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RL10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Saturn I, Atlas, Titan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LOX/LH2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4248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First LOX/LH2 engine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36.9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J-2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Saturn 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LOX/LH2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4130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73.2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RD-0120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Energia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LOX/LH2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4460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SSME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Space Shuttle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LOX/LH2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57.2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LE-5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H-I (Japan)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LOX/LH2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4415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40.4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RS-68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Delta IV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LOX/LH2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4022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51.1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3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LE-7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H-II (Japan)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LOX/LH2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4316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65.9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4" name="Picture 13" descr="Zoom2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2400" y="304800"/>
            <a:ext cx="361950" cy="341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72400" y="685800"/>
            <a:ext cx="381000" cy="110800"/>
          </a:xfrm>
          <a:prstGeom prst="rect">
            <a:avLst/>
          </a:prstGeom>
          <a:noFill/>
        </p:spPr>
        <p:txBody>
          <a:bodyPr wrap="square" lIns="9144" tIns="9144" rIns="9144" bIns="9144" rtlCol="0">
            <a:spAutoFit/>
          </a:bodyPr>
          <a:lstStyle/>
          <a:p>
            <a:r>
              <a:rPr lang="en-US" sz="300" dirty="0" smtClean="0"/>
              <a:t>Why speed? ‘Cause v ≈ (2</a:t>
            </a:r>
            <a:r>
              <a:rPr lang="el-GR" sz="300" dirty="0" smtClean="0"/>
              <a:t>ε</a:t>
            </a:r>
            <a:r>
              <a:rPr lang="en-US" sz="300" dirty="0" smtClean="0"/>
              <a:t>)</a:t>
            </a:r>
            <a:r>
              <a:rPr lang="en-US" sz="300" baseline="30000" dirty="0" smtClean="0"/>
              <a:t>0.5</a:t>
            </a:r>
            <a:endParaRPr lang="en-US" sz="300" dirty="0"/>
          </a:p>
        </p:txBody>
      </p:sp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524000"/>
            <a:ext cx="48101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chemistry limited?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400" dirty="0" smtClean="0"/>
              <a:t>E.g., 2H</a:t>
            </a:r>
            <a:r>
              <a:rPr lang="en-US" sz="3400" baseline="-25000" dirty="0" smtClean="0"/>
              <a:t>2</a:t>
            </a:r>
            <a:r>
              <a:rPr lang="en-US" sz="3400" dirty="0" smtClean="0"/>
              <a:t> + O</a:t>
            </a:r>
            <a:r>
              <a:rPr lang="en-US" sz="3400" baseline="-25000" dirty="0" smtClean="0"/>
              <a:t>2</a:t>
            </a:r>
            <a:r>
              <a:rPr lang="en-US" sz="3400" dirty="0" smtClean="0"/>
              <a:t> = 2H</a:t>
            </a:r>
            <a:r>
              <a:rPr lang="en-US" sz="3400" baseline="-25000" dirty="0" smtClean="0"/>
              <a:t>2</a:t>
            </a:r>
            <a:r>
              <a:rPr lang="en-US" sz="3400" dirty="0" smtClean="0"/>
              <a:t>O</a:t>
            </a:r>
          </a:p>
          <a:p>
            <a:r>
              <a:rPr lang="en-US" sz="3400" dirty="0" smtClean="0"/>
              <a:t>Energy is stored via regrouping of “outer” electric fields of atoms</a:t>
            </a:r>
          </a:p>
          <a:p>
            <a:r>
              <a:rPr lang="en-US" sz="3400" dirty="0" smtClean="0">
                <a:solidFill>
                  <a:srgbClr val="FFFF00"/>
                </a:solidFill>
              </a:rPr>
              <a:t>Theoretical limit </a:t>
            </a:r>
            <a:r>
              <a:rPr lang="en-US" sz="3400" dirty="0" smtClean="0"/>
              <a:t>can’t exceed the energy of outer electrons connection to atom ≈ several eV per atom </a:t>
            </a:r>
            <a:r>
              <a:rPr lang="en-US" sz="3400" dirty="0" smtClean="0">
                <a:solidFill>
                  <a:srgbClr val="FFFF00"/>
                </a:solidFill>
              </a:rPr>
              <a:t>≈ 10 MJ/kg</a:t>
            </a:r>
          </a:p>
          <a:p>
            <a:r>
              <a:rPr lang="en-US" sz="3400" dirty="0" smtClean="0"/>
              <a:t>The limit reached in 1968: 5320 m/s with Li + H</a:t>
            </a:r>
            <a:r>
              <a:rPr lang="en-US" sz="3400" baseline="-25000" dirty="0" smtClean="0"/>
              <a:t>2</a:t>
            </a:r>
            <a:r>
              <a:rPr lang="en-US" sz="3400" dirty="0" smtClean="0"/>
              <a:t> + F</a:t>
            </a:r>
            <a:r>
              <a:rPr lang="en-US" sz="3400" baseline="-25000" dirty="0" smtClean="0"/>
              <a:t>2</a:t>
            </a:r>
            <a:r>
              <a:rPr lang="en-US" sz="3400" dirty="0" smtClean="0"/>
              <a:t> but impractical:</a:t>
            </a:r>
          </a:p>
          <a:p>
            <a:pPr lvl="1"/>
            <a:r>
              <a:rPr lang="en-US" sz="3000" dirty="0" smtClean="0"/>
              <a:t>Li must be kept over +180 C; ignites on air</a:t>
            </a:r>
          </a:p>
          <a:p>
            <a:pPr lvl="1"/>
            <a:r>
              <a:rPr lang="en-US" sz="3000" dirty="0" smtClean="0"/>
              <a:t>F</a:t>
            </a:r>
            <a:r>
              <a:rPr lang="en-US" sz="3000" baseline="-25000" dirty="0" smtClean="0"/>
              <a:t>2</a:t>
            </a:r>
            <a:r>
              <a:rPr lang="en-US" sz="3000" dirty="0" smtClean="0"/>
              <a:t> is extremely corrosive; burns almost everything including water; toxic; keep under -180 C</a:t>
            </a:r>
          </a:p>
          <a:p>
            <a:pPr lvl="1"/>
            <a:r>
              <a:rPr lang="en-US" sz="3000" dirty="0" smtClean="0"/>
              <a:t>H</a:t>
            </a:r>
            <a:r>
              <a:rPr lang="en-US" sz="3000" baseline="-25000" dirty="0" smtClean="0"/>
              <a:t>2 </a:t>
            </a:r>
            <a:r>
              <a:rPr lang="en-US" sz="3000" dirty="0" smtClean="0"/>
              <a:t> leaks through metals; 70 kg/m</a:t>
            </a:r>
            <a:r>
              <a:rPr lang="en-US" sz="3000" baseline="30000" dirty="0" smtClean="0"/>
              <a:t>3</a:t>
            </a:r>
            <a:r>
              <a:rPr lang="en-US" sz="3000" dirty="0" smtClean="0"/>
              <a:t>; explosive; needs -252 C</a:t>
            </a:r>
          </a:p>
          <a:p>
            <a:pPr>
              <a:buNone/>
            </a:pPr>
            <a:endParaRPr lang="en-US" sz="3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391400" y="228600"/>
            <a:ext cx="154080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300" dirty="0" smtClean="0">
                <a:hlinkClick r:id="rId2"/>
              </a:rPr>
              <a:t>http://www.aiaa.org/content.cfm?pageid=406&amp;gTable=mtgpaper&amp;gID=40999</a:t>
            </a:r>
            <a:r>
              <a:rPr lang="en-US" sz="300" dirty="0" smtClean="0"/>
              <a:t>, 1968!</a:t>
            </a:r>
          </a:p>
          <a:p>
            <a:endParaRPr lang="en-US" sz="300" dirty="0"/>
          </a:p>
        </p:txBody>
      </p:sp>
      <p:pic>
        <p:nvPicPr>
          <p:cNvPr id="5" name="Picture 4" descr="Zoom2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381000"/>
            <a:ext cx="361950" cy="341267"/>
          </a:xfrm>
          <a:prstGeom prst="rect">
            <a:avLst/>
          </a:prstGeom>
        </p:spPr>
      </p:pic>
      <p:pic>
        <p:nvPicPr>
          <p:cNvPr id="185346" name="Picture 2" descr="Abstract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1650" y="19677063"/>
            <a:ext cx="4762500" cy="1857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OK, what else if not chemistry?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r>
              <a:rPr lang="en-US" sz="1900" dirty="0" smtClean="0"/>
              <a:t>Accumulators/batteries? </a:t>
            </a:r>
          </a:p>
          <a:p>
            <a:pPr lvl="1"/>
            <a:r>
              <a:rPr lang="en-US" sz="1900" dirty="0" smtClean="0"/>
              <a:t>Based on chemical reactions =&gt; same limit</a:t>
            </a:r>
          </a:p>
          <a:p>
            <a:r>
              <a:rPr lang="en-US" sz="1900" dirty="0" smtClean="0"/>
              <a:t>Spring, distorted metal, construction elements?</a:t>
            </a:r>
          </a:p>
          <a:p>
            <a:pPr lvl="1"/>
            <a:r>
              <a:rPr lang="en-US" sz="1900" dirty="0" smtClean="0"/>
              <a:t>Energy stored in the distortion of inter-atomic electric fields =&gt; same limit</a:t>
            </a:r>
          </a:p>
          <a:p>
            <a:r>
              <a:rPr lang="en-US" sz="1900" dirty="0" smtClean="0"/>
              <a:t>Pressurized gas?</a:t>
            </a:r>
          </a:p>
          <a:p>
            <a:pPr lvl="1"/>
            <a:r>
              <a:rPr lang="en-US" sz="1900" dirty="0" smtClean="0"/>
              <a:t>Can’t press it much over the critical density =&gt; spring =&gt; same limit</a:t>
            </a:r>
          </a:p>
          <a:p>
            <a:r>
              <a:rPr lang="en-US" sz="1900" dirty="0" smtClean="0"/>
              <a:t>Capacitors? </a:t>
            </a:r>
          </a:p>
          <a:p>
            <a:pPr lvl="1"/>
            <a:r>
              <a:rPr lang="en-US" sz="1900" dirty="0" smtClean="0"/>
              <a:t>Vacuum capacitors limited by tensile strength of construction =&gt; same limit</a:t>
            </a:r>
          </a:p>
          <a:p>
            <a:pPr lvl="2"/>
            <a:r>
              <a:rPr lang="en-US" sz="1500" dirty="0" smtClean="0"/>
              <a:t>I can’t reliably prove that in a general case though. Can you?</a:t>
            </a:r>
          </a:p>
          <a:p>
            <a:pPr lvl="1"/>
            <a:r>
              <a:rPr lang="en-US" sz="1900" dirty="0" smtClean="0"/>
              <a:t>Dielectric ones: inter-molecular E &lt;&lt; outer atomic E =&gt; same limit</a:t>
            </a:r>
          </a:p>
          <a:p>
            <a:r>
              <a:rPr lang="en-US" sz="1900" dirty="0" smtClean="0"/>
              <a:t>Hot matter?</a:t>
            </a:r>
          </a:p>
          <a:p>
            <a:pPr lvl="1"/>
            <a:r>
              <a:rPr lang="en-US" sz="1900" dirty="0" smtClean="0"/>
              <a:t>Kinetic energy ≈ pressure (not to exceed tensile strength) =&gt; same limit</a:t>
            </a:r>
          </a:p>
          <a:p>
            <a:r>
              <a:rPr lang="en-US" sz="1900" dirty="0" smtClean="0"/>
              <a:t>Flywheel?</a:t>
            </a:r>
          </a:p>
          <a:p>
            <a:pPr lvl="1"/>
            <a:r>
              <a:rPr lang="en-US" sz="1900" dirty="0" smtClean="0"/>
              <a:t>Limited by the tensile strength of steel =&gt; same limit</a:t>
            </a:r>
            <a:endParaRPr lang="en-US" sz="1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Fundamental Problem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399"/>
          </a:xfrm>
        </p:spPr>
        <p:txBody>
          <a:bodyPr>
            <a:normAutofit/>
          </a:bodyPr>
          <a:lstStyle/>
          <a:p>
            <a:r>
              <a:rPr lang="en-US" dirty="0" smtClean="0"/>
              <a:t>Energy =&gt; </a:t>
            </a:r>
            <a:r>
              <a:rPr lang="en-US" dirty="0" smtClean="0">
                <a:solidFill>
                  <a:srgbClr val="FFFF00"/>
                </a:solidFill>
              </a:rPr>
              <a:t>Ordinary Matter</a:t>
            </a:r>
            <a:r>
              <a:rPr lang="en-US" dirty="0" smtClean="0"/>
              <a:t> =&gt; Electric Fields =&gt; </a:t>
            </a:r>
            <a:r>
              <a:rPr lang="en-US" dirty="0" smtClean="0">
                <a:solidFill>
                  <a:srgbClr val="FFFF00"/>
                </a:solidFill>
              </a:rPr>
              <a:t>Ordinary Matter </a:t>
            </a:r>
            <a:r>
              <a:rPr lang="en-US" dirty="0" smtClean="0"/>
              <a:t>=&gt; Energy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Ordinary Matter </a:t>
            </a:r>
            <a:r>
              <a:rPr lang="en-US" dirty="0" smtClean="0"/>
              <a:t>is a Middle Man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Our bank prohibits transactions over 10 eV/atom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From oil to batteries to crossbow, nearly all our ways to store energy use the same old principle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…And that is…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SPRING</a:t>
            </a:r>
            <a:endParaRPr lang="en-US" dirty="0"/>
          </a:p>
        </p:txBody>
      </p:sp>
      <p:pic>
        <p:nvPicPr>
          <p:cNvPr id="6" name="Content Placeholder 5" descr="Spring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371600"/>
            <a:ext cx="4525963" cy="4525963"/>
          </a:xfrm>
        </p:spPr>
      </p:pic>
      <p:sp>
        <p:nvSpPr>
          <p:cNvPr id="7" name="TextBox 6"/>
          <p:cNvSpPr txBox="1"/>
          <p:nvPr/>
        </p:nvSpPr>
        <p:spPr>
          <a:xfrm>
            <a:off x="2362200" y="60960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Fundamental Limit: 10 MJ/kg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We are a civilization of SPRING</a:t>
            </a:r>
            <a:endParaRPr lang="en-US" sz="4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76400" y="3886200"/>
            <a:ext cx="5715000" cy="1752600"/>
          </a:xfrm>
        </p:spPr>
        <p:txBody>
          <a:bodyPr/>
          <a:lstStyle/>
          <a:p>
            <a:r>
              <a:rPr lang="en-US" dirty="0" smtClean="0"/>
              <a:t>…that’s how we’ve been storing 99% of our energy since 2,000,000 BC…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Still, can we improve chemistry?</a:t>
            </a:r>
          </a:p>
          <a:p>
            <a:r>
              <a:rPr lang="en-US" dirty="0" smtClean="0"/>
              <a:t>Better </a:t>
            </a:r>
            <a:r>
              <a:rPr lang="en-US" dirty="0" smtClean="0"/>
              <a:t>middleman</a:t>
            </a:r>
            <a:r>
              <a:rPr lang="en-US" dirty="0" smtClean="0"/>
              <a:t>?</a:t>
            </a:r>
          </a:p>
          <a:p>
            <a:r>
              <a:rPr lang="en-US" dirty="0" smtClean="0"/>
              <a:t>Cut the middleman?</a:t>
            </a:r>
          </a:p>
          <a:p>
            <a:r>
              <a:rPr lang="en-US" dirty="0" smtClean="0"/>
              <a:t>Change the field used to store energy?</a:t>
            </a:r>
          </a:p>
          <a:p>
            <a:r>
              <a:rPr lang="en-US" dirty="0" smtClean="0"/>
              <a:t>Separate the energy from the carrier?</a:t>
            </a:r>
          </a:p>
          <a:p>
            <a:r>
              <a:rPr lang="en-US" dirty="0" smtClean="0"/>
              <a:t>Abandon jet propulsion altogether?</a:t>
            </a:r>
          </a:p>
          <a:p>
            <a:r>
              <a:rPr lang="en-US" dirty="0" smtClean="0"/>
              <a:t>Change ourselves so travel becomes easier?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876800"/>
            <a:ext cx="371230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05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Crazy substances?</a:t>
            </a:r>
          </a:p>
          <a:p>
            <a:pPr lvl="1"/>
            <a:r>
              <a:rPr lang="en-US" dirty="0" smtClean="0"/>
              <a:t>E.g., chains of nitrogen (</a:t>
            </a:r>
            <a:r>
              <a:rPr lang="en-US" i="1" dirty="0" smtClean="0"/>
              <a:t>1,1′-azobis(tetrazole)</a:t>
            </a:r>
            <a:r>
              <a:rPr lang="en-US" dirty="0" smtClean="0"/>
              <a:t>, etc.)</a:t>
            </a:r>
          </a:p>
          <a:p>
            <a:pPr lvl="1"/>
            <a:r>
              <a:rPr lang="en-US" dirty="0" smtClean="0"/>
              <a:t>Explosive, expensive, not much better</a:t>
            </a:r>
          </a:p>
          <a:p>
            <a:r>
              <a:rPr lang="en-US" dirty="0" smtClean="0">
                <a:hlinkClick r:id="rId3"/>
              </a:rPr>
              <a:t>http://www.fas.org/spp/military/docops/usaf/2020/app-i.htm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Detailed research, nothing conceptually new.</a:t>
            </a:r>
          </a:p>
          <a:p>
            <a:r>
              <a:rPr lang="en-US" dirty="0" smtClean="0"/>
              <a:t>Overall, still looks like a dead end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1. The 42 Problem.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middleman?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Inner electrons energy is up to 100s KeV/atom</a:t>
            </a:r>
          </a:p>
          <a:p>
            <a:pPr lvl="1"/>
            <a:r>
              <a:rPr lang="en-US" dirty="0" smtClean="0"/>
              <a:t>Pb</a:t>
            </a:r>
            <a:r>
              <a:rPr lang="en-US" baseline="30000" dirty="0" smtClean="0"/>
              <a:t>0</a:t>
            </a:r>
            <a:r>
              <a:rPr lang="en-US" dirty="0" smtClean="0"/>
              <a:t> -&gt; Pb</a:t>
            </a:r>
            <a:r>
              <a:rPr lang="en-US" baseline="30000" dirty="0" smtClean="0"/>
              <a:t>10+</a:t>
            </a:r>
            <a:r>
              <a:rPr lang="en-US" dirty="0" smtClean="0"/>
              <a:t> ionization energy is 360 MJ/kg</a:t>
            </a:r>
          </a:p>
          <a:p>
            <a:pPr lvl="1"/>
            <a:r>
              <a:rPr lang="en-US" dirty="0" smtClean="0"/>
              <a:t>K-series X-ray emission (when electrons kicked out from the inner atomic shells return back): 10…100 KeV/atom ~ 10</a:t>
            </a:r>
            <a:r>
              <a:rPr lang="en-US" baseline="30000" dirty="0" smtClean="0"/>
              <a:t>9</a:t>
            </a:r>
            <a:r>
              <a:rPr lang="en-US" dirty="0" smtClean="0"/>
              <a:t>…10</a:t>
            </a:r>
            <a:r>
              <a:rPr lang="en-US" baseline="30000" dirty="0" smtClean="0"/>
              <a:t>10</a:t>
            </a:r>
            <a:r>
              <a:rPr lang="ru-RU" dirty="0" smtClean="0"/>
              <a:t> </a:t>
            </a:r>
            <a:r>
              <a:rPr lang="en-US" dirty="0" smtClean="0"/>
              <a:t>J/kg</a:t>
            </a:r>
          </a:p>
          <a:p>
            <a:pPr lvl="2"/>
            <a:r>
              <a:rPr lang="en-US" dirty="0" smtClean="0"/>
              <a:t>Some X-ray lasers are proposed to use that</a:t>
            </a:r>
          </a:p>
          <a:p>
            <a:r>
              <a:rPr lang="en-US" dirty="0" smtClean="0"/>
              <a:t>“A tiny, insignificant problem”: how can we actually </a:t>
            </a:r>
            <a:r>
              <a:rPr lang="en-US" b="1" dirty="0" smtClean="0"/>
              <a:t>store</a:t>
            </a:r>
            <a:r>
              <a:rPr lang="en-US" dirty="0" smtClean="0"/>
              <a:t> energy in that form?</a:t>
            </a:r>
          </a:p>
          <a:p>
            <a:pPr lvl="1"/>
            <a:r>
              <a:rPr lang="en-US" dirty="0" smtClean="0"/>
              <a:t>Ionized heavy ions == hot plasma, how to contain?</a:t>
            </a:r>
          </a:p>
          <a:p>
            <a:pPr lvl="1"/>
            <a:r>
              <a:rPr lang="en-US" dirty="0" smtClean="0"/>
              <a:t>K-shell vacancies live &lt; ~10</a:t>
            </a:r>
            <a:r>
              <a:rPr lang="en-US" baseline="30000" dirty="0" smtClean="0"/>
              <a:t>-14</a:t>
            </a:r>
            <a:r>
              <a:rPr lang="en-US" dirty="0" smtClean="0"/>
              <a:t> seconds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 the ordinary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We already started that back in 1700s, by separating electromagnetic field away from the ordinary matter. The first fruits are good: </a:t>
            </a:r>
          </a:p>
          <a:p>
            <a:pPr lvl="1"/>
            <a:r>
              <a:rPr lang="en-US" dirty="0" smtClean="0"/>
              <a:t>Electricity over the wire; electric engine; capacitors; electronics; radio; lasers.</a:t>
            </a:r>
          </a:p>
          <a:p>
            <a:r>
              <a:rPr lang="en-US" dirty="0" smtClean="0"/>
              <a:t>Superconducting magnetic accumulators</a:t>
            </a:r>
          </a:p>
          <a:p>
            <a:pPr lvl="1"/>
            <a:r>
              <a:rPr lang="en-US" dirty="0" smtClean="0"/>
              <a:t>E = B</a:t>
            </a:r>
            <a:r>
              <a:rPr lang="en-US" baseline="30000" dirty="0" smtClean="0"/>
              <a:t>2</a:t>
            </a:r>
            <a:r>
              <a:rPr lang="en-US" dirty="0" smtClean="0"/>
              <a:t>/8</a:t>
            </a:r>
            <a:r>
              <a:rPr lang="el-GR" dirty="0" smtClean="0"/>
              <a:t>π</a:t>
            </a:r>
            <a:r>
              <a:rPr lang="en-US" dirty="0" smtClean="0"/>
              <a:t> (per unit of volume)</a:t>
            </a:r>
          </a:p>
          <a:p>
            <a:pPr lvl="1"/>
            <a:r>
              <a:rPr lang="en-US" dirty="0" smtClean="0"/>
              <a:t>Force-free configurations: B parallel to current so p ≈ 0</a:t>
            </a:r>
          </a:p>
          <a:p>
            <a:r>
              <a:rPr lang="en-US" dirty="0" smtClean="0"/>
              <a:t>Store standing waves?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Non-electromagnetic storage? 1/2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Gravitational field</a:t>
            </a:r>
          </a:p>
          <a:p>
            <a:pPr lvl="1"/>
            <a:r>
              <a:rPr lang="en-US" sz="1800" dirty="0" smtClean="0"/>
              <a:t>Early use: clepsydra! Very low energy density (~10 J/kg)</a:t>
            </a:r>
          </a:p>
          <a:p>
            <a:pPr lvl="1"/>
            <a:r>
              <a:rPr lang="en-US" sz="1800" dirty="0" smtClean="0"/>
              <a:t>Practical battery must be of planetary size to achieve ~10 eV/atom.</a:t>
            </a:r>
          </a:p>
          <a:p>
            <a:pPr lvl="1"/>
            <a:r>
              <a:rPr lang="en-US" sz="1800" dirty="0" smtClean="0"/>
              <a:t>Are black holes and neutron stars super-civilizations’ batteries? (&gt;10</a:t>
            </a:r>
            <a:r>
              <a:rPr lang="en-US" sz="1800" baseline="30000" dirty="0" smtClean="0"/>
              <a:t>14</a:t>
            </a:r>
            <a:r>
              <a:rPr lang="en-US" sz="1800" dirty="0" smtClean="0"/>
              <a:t> J/kg!)</a:t>
            </a:r>
          </a:p>
          <a:p>
            <a:r>
              <a:rPr lang="en-US" sz="2400" dirty="0" smtClean="0"/>
              <a:t>Strong interaction</a:t>
            </a:r>
          </a:p>
          <a:p>
            <a:pPr lvl="1"/>
            <a:r>
              <a:rPr lang="en-US" sz="1800" dirty="0" smtClean="0"/>
              <a:t>Nuclear and thermonuclear: way to go! Numerous designs are known.</a:t>
            </a:r>
          </a:p>
          <a:p>
            <a:pPr lvl="1"/>
            <a:r>
              <a:rPr lang="en-US" sz="1800" dirty="0" smtClean="0"/>
              <a:t>Problem: our bodies use chemistry @ ~10 eV/atom &lt;&lt; 1 MeV/atom =&gt; contamination over ~1e-5 is dangerous</a:t>
            </a:r>
          </a:p>
          <a:p>
            <a:pPr lvl="1"/>
            <a:r>
              <a:rPr lang="en-US" sz="1800" dirty="0" smtClean="0"/>
              <a:t>Who wants flying Chernobyl?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Non-electromagnetic storage? 2/2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Weak force interaction</a:t>
            </a:r>
          </a:p>
          <a:p>
            <a:pPr lvl="1"/>
            <a:r>
              <a:rPr lang="en-US" sz="1800" dirty="0" smtClean="0"/>
              <a:t>Beta-decay isotope generators already exist</a:t>
            </a:r>
          </a:p>
          <a:p>
            <a:pPr lvl="1"/>
            <a:r>
              <a:rPr lang="en-US" sz="1800" dirty="0" smtClean="0"/>
              <a:t>A bunch of neutrons in a magnetic bottle??? </a:t>
            </a:r>
          </a:p>
          <a:p>
            <a:pPr lvl="2"/>
            <a:r>
              <a:rPr lang="en-US" sz="1600" dirty="0" smtClean="0"/>
              <a:t>Energy 780 KeV/neutron == 7e13 J/kg, but free neutron half-life is 10 minutes only</a:t>
            </a:r>
          </a:p>
          <a:p>
            <a:r>
              <a:rPr lang="en-US" sz="2400" dirty="0" smtClean="0"/>
              <a:t>Annihilation</a:t>
            </a:r>
          </a:p>
          <a:p>
            <a:pPr lvl="1"/>
            <a:r>
              <a:rPr lang="en-US" sz="1800" dirty="0" smtClean="0"/>
              <a:t>Not really field-specific…</a:t>
            </a:r>
          </a:p>
          <a:p>
            <a:pPr lvl="1"/>
            <a:r>
              <a:rPr lang="en-US" sz="1800" dirty="0" smtClean="0"/>
              <a:t>…but permits theoretical maximum of mc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/m = 9</a:t>
            </a:r>
            <a:r>
              <a:rPr lang="en-US" sz="1200" dirty="0" smtClean="0"/>
              <a:t>*</a:t>
            </a:r>
            <a:r>
              <a:rPr lang="en-US" sz="1800" dirty="0" smtClean="0"/>
              <a:t>10</a:t>
            </a:r>
            <a:r>
              <a:rPr lang="en-US" sz="1800" baseline="30000" dirty="0" smtClean="0"/>
              <a:t>16</a:t>
            </a:r>
            <a:r>
              <a:rPr lang="en-US" sz="1800" dirty="0" smtClean="0"/>
              <a:t> J/kg!</a:t>
            </a:r>
          </a:p>
          <a:p>
            <a:pPr lvl="1"/>
            <a:r>
              <a:rPr lang="en-US" sz="1800" dirty="0" smtClean="0"/>
              <a:t>Antimatter storage and production??? Total sci fi today.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Separate energy from the carrier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Laser-propelled “rockets”? </a:t>
            </a:r>
          </a:p>
          <a:p>
            <a:pPr lvl="1"/>
            <a:r>
              <a:rPr lang="en-US" dirty="0" smtClean="0"/>
              <a:t>Ice “fuel” evaporated by laser on the ground</a:t>
            </a:r>
          </a:p>
          <a:p>
            <a:r>
              <a:rPr lang="en-US" dirty="0" smtClean="0"/>
              <a:t>Beams of particles?</a:t>
            </a:r>
          </a:p>
          <a:p>
            <a:r>
              <a:rPr lang="en-US" dirty="0" smtClean="0"/>
              <a:t>Energy by wire?</a:t>
            </a:r>
          </a:p>
          <a:p>
            <a:pPr lvl="1"/>
            <a:r>
              <a:rPr lang="en-US" dirty="0" smtClean="0">
                <a:hlinkClick r:id="rId2"/>
              </a:rPr>
              <a:t>Anti-tank missiles</a:t>
            </a:r>
            <a:r>
              <a:rPr lang="en-US" dirty="0" smtClean="0"/>
              <a:t> fly 4+ km with wires attached!</a:t>
            </a:r>
          </a:p>
          <a:p>
            <a:pPr lvl="1"/>
            <a:r>
              <a:rPr lang="en-US" dirty="0" smtClean="0"/>
              <a:t>For space, ~10</a:t>
            </a:r>
            <a:r>
              <a:rPr lang="en-US" baseline="30000" dirty="0" smtClean="0"/>
              <a:t>10</a:t>
            </a:r>
            <a:r>
              <a:rPr lang="en-US" dirty="0" smtClean="0"/>
              <a:t> watts needed. Unfeasible? </a:t>
            </a:r>
          </a:p>
          <a:p>
            <a:r>
              <a:rPr lang="en-US" dirty="0" smtClean="0"/>
              <a:t>Air-breathing rockets?</a:t>
            </a:r>
          </a:p>
          <a:p>
            <a:pPr lvl="1"/>
            <a:r>
              <a:rPr lang="en-US" dirty="0" smtClean="0"/>
              <a:t>Traditional jets are extremely effective, but can’t fly above 30 km. </a:t>
            </a:r>
            <a:r>
              <a:rPr lang="en-US" dirty="0" smtClean="0">
                <a:hlinkClick r:id="rId3"/>
              </a:rPr>
              <a:t>Scramjet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rockets?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Space elevator</a:t>
            </a:r>
          </a:p>
          <a:p>
            <a:pPr lvl="1"/>
            <a:r>
              <a:rPr lang="en-US" dirty="0" smtClean="0"/>
              <a:t>The same fundamental limit: tensile strength of matter &lt; 10 eV/atom =&gt; breaking length &lt; ~2,000 km.</a:t>
            </a:r>
          </a:p>
          <a:p>
            <a:pPr lvl="1"/>
            <a:r>
              <a:rPr lang="en-US" dirty="0" smtClean="0"/>
              <a:t>“Cutting edge” materials permit it, but…</a:t>
            </a:r>
          </a:p>
          <a:p>
            <a:pPr lvl="1"/>
            <a:r>
              <a:rPr lang="en-US" dirty="0" smtClean="0"/>
              <a:t>…what </a:t>
            </a:r>
            <a:r>
              <a:rPr lang="en-US" dirty="0" smtClean="0"/>
              <a:t>do you do with all satellites already in orbit?</a:t>
            </a:r>
          </a:p>
          <a:p>
            <a:r>
              <a:rPr lang="en-US" dirty="0" smtClean="0"/>
              <a:t>200 km launch towers?</a:t>
            </a:r>
          </a:p>
          <a:p>
            <a:pPr lvl="1"/>
            <a:r>
              <a:rPr lang="en-US" dirty="0" smtClean="0"/>
              <a:t>If you inflate it with He, it does not have to be strong!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lvl="1"/>
            <a:r>
              <a:rPr lang="en-US" dirty="0" smtClean="0"/>
              <a:t>Still need to accelerate to orbital speed </a:t>
            </a:r>
            <a:r>
              <a:rPr lang="en-US" dirty="0" smtClean="0">
                <a:sym typeface="Wingdings" pitchFamily="2" charset="2"/>
              </a:rPr>
              <a:t></a:t>
            </a:r>
            <a:endParaRPr lang="en-US" dirty="0" smtClean="0"/>
          </a:p>
          <a:p>
            <a:r>
              <a:rPr lang="en-US" dirty="0" smtClean="0"/>
              <a:t>Rail gun (electromagnetic gun)</a:t>
            </a:r>
          </a:p>
          <a:p>
            <a:pPr lvl="1"/>
            <a:r>
              <a:rPr lang="en-US" dirty="0" smtClean="0"/>
              <a:t>Only sturdy bulk loads due to severe accelerations</a:t>
            </a:r>
          </a:p>
          <a:p>
            <a:pPr lvl="1"/>
            <a:r>
              <a:rPr lang="en-US" dirty="0" smtClean="0"/>
              <a:t>Or very, very, very long guns…</a:t>
            </a:r>
          </a:p>
          <a:p>
            <a:r>
              <a:rPr lang="en-US" dirty="0" smtClean="0"/>
              <a:t>Sci-fi and beyond: teleportation, quantum tunneling, warp engine…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we have to travel like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</a:t>
            </a:r>
            <a:r>
              <a:rPr lang="ru-RU" i="1" dirty="0" smtClean="0"/>
              <a:t>Полёт с сегодняшними телами дальше Луны -- это пешая экспедиция медуз по Сахаре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If our bodies weighted 1 gram, we would’ve colonized Solar System already</a:t>
            </a:r>
          </a:p>
          <a:p>
            <a:r>
              <a:rPr lang="en-US" dirty="0" smtClean="0"/>
              <a:t>If we lived 1B years, we’d been using solar sails</a:t>
            </a:r>
          </a:p>
          <a:p>
            <a:pPr lvl="1"/>
            <a:r>
              <a:rPr lang="en-US" dirty="0" smtClean="0"/>
              <a:t>Alpha Centauri like a nearby gas station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r>
              <a:rPr lang="en-US" dirty="0" smtClean="0"/>
              <a:t>If we were robots, we would’ve not needed to terraform Mars or carry oxygen to breathe</a:t>
            </a:r>
          </a:p>
          <a:p>
            <a:r>
              <a:rPr lang="en-US" dirty="0" smtClean="0"/>
              <a:t>If our bodies were complex electromagnetic fields, we’d be </a:t>
            </a:r>
            <a:r>
              <a:rPr lang="en-US" dirty="0" smtClean="0"/>
              <a:t>traveling </a:t>
            </a:r>
            <a:r>
              <a:rPr lang="en-US" dirty="0" smtClean="0"/>
              <a:t>through antennas at the speed of light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TODAY…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…TODAY we are still a civilization of SPRING...</a:t>
            </a:r>
            <a:endParaRPr lang="en-US" dirty="0"/>
          </a:p>
        </p:txBody>
      </p:sp>
      <p:pic>
        <p:nvPicPr>
          <p:cNvPr id="4" name="Content Placeholder 5" descr="Sprin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209800"/>
            <a:ext cx="4525963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alone with this problem?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Escape velocity energy of a typical planet habituated by chemistry-based creatures is ~ several eV/atom</a:t>
            </a:r>
          </a:p>
          <a:p>
            <a:pPr lvl="1"/>
            <a:r>
              <a:rPr lang="en-US" sz="2000" dirty="0" smtClean="0"/>
              <a:t>Fundamentally constrained from below by need to retain an atmosphere and to be a “planet”</a:t>
            </a:r>
          </a:p>
          <a:p>
            <a:r>
              <a:rPr lang="en-US" sz="2400" dirty="0" smtClean="0"/>
              <a:t>Ordinary matter &amp; chemistry are the same everywhere</a:t>
            </a:r>
          </a:p>
          <a:p>
            <a:r>
              <a:rPr lang="en-US" sz="2400" dirty="0" smtClean="0"/>
              <a:t>Most chemistry-based creatures are likely afraid of strong radiation</a:t>
            </a:r>
          </a:p>
          <a:p>
            <a:pPr lvl="1"/>
            <a:r>
              <a:rPr lang="en-US" sz="2000" dirty="0" smtClean="0"/>
              <a:t>Energy of chemical bonds &lt;&lt; energy of nuclear decay products</a:t>
            </a:r>
          </a:p>
          <a:p>
            <a:pPr lvl="2"/>
            <a:r>
              <a:rPr lang="en-US" sz="1800" dirty="0" smtClean="0"/>
              <a:t>Deinococcus radiodurans is a notable exception &amp; some hope</a:t>
            </a:r>
          </a:p>
          <a:p>
            <a:pPr lvl="1"/>
            <a:r>
              <a:rPr lang="en-US" sz="2000" dirty="0" smtClean="0"/>
              <a:t>They would have difficulties with nuclear propulsion 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Seems </a:t>
            </a:r>
            <a:r>
              <a:rPr lang="en-US" sz="2400" dirty="0" smtClean="0">
                <a:solidFill>
                  <a:srgbClr val="FFFF00"/>
                </a:solidFill>
              </a:rPr>
              <a:t>that getting into </a:t>
            </a:r>
            <a:r>
              <a:rPr lang="en-US" sz="2400" smtClean="0">
                <a:solidFill>
                  <a:srgbClr val="FFFF00"/>
                </a:solidFill>
              </a:rPr>
              <a:t>own </a:t>
            </a:r>
            <a:r>
              <a:rPr lang="en-US" sz="2400" smtClean="0">
                <a:solidFill>
                  <a:srgbClr val="FFFF00"/>
                </a:solidFill>
              </a:rPr>
              <a:t>planet’s orbit </a:t>
            </a:r>
            <a:r>
              <a:rPr lang="en-US" sz="2400" dirty="0" smtClean="0">
                <a:solidFill>
                  <a:srgbClr val="FFFF00"/>
                </a:solidFill>
              </a:rPr>
              <a:t>is a fundamental problem across our Universe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ell1689_GalaxyCluster_hst_big_2e9_ly_away_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62077" y="1219200"/>
            <a:ext cx="3475730" cy="510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105400" cy="4906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our Universe, there are:</a:t>
            </a:r>
          </a:p>
          <a:p>
            <a:pPr lvl="1"/>
            <a:r>
              <a:rPr lang="en-US" dirty="0" smtClean="0"/>
              <a:t>Around 2*10</a:t>
            </a:r>
            <a:r>
              <a:rPr lang="en-US" baseline="30000" dirty="0" smtClean="0"/>
              <a:t>11</a:t>
            </a:r>
            <a:r>
              <a:rPr lang="en-US" dirty="0" smtClean="0"/>
              <a:t> galaxies</a:t>
            </a:r>
          </a:p>
          <a:p>
            <a:pPr lvl="1"/>
            <a:r>
              <a:rPr lang="en-US" dirty="0" smtClean="0"/>
              <a:t>10</a:t>
            </a:r>
            <a:r>
              <a:rPr lang="en-US" baseline="30000" dirty="0" smtClean="0"/>
              <a:t>22</a:t>
            </a:r>
            <a:r>
              <a:rPr lang="en-US" dirty="0" smtClean="0"/>
              <a:t> stars</a:t>
            </a:r>
          </a:p>
          <a:p>
            <a:pPr lvl="1"/>
            <a:r>
              <a:rPr lang="en-US" dirty="0" smtClean="0"/>
              <a:t>10</a:t>
            </a:r>
            <a:r>
              <a:rPr lang="en-US" baseline="30000" dirty="0" smtClean="0"/>
              <a:t>16</a:t>
            </a:r>
            <a:r>
              <a:rPr lang="en-US" dirty="0" smtClean="0"/>
              <a:t> to 10</a:t>
            </a:r>
            <a:r>
              <a:rPr lang="en-US" baseline="30000" dirty="0" smtClean="0"/>
              <a:t>20</a:t>
            </a:r>
            <a:r>
              <a:rPr lang="en-US" dirty="0" smtClean="0"/>
              <a:t> planets in habitable zones</a:t>
            </a:r>
          </a:p>
          <a:p>
            <a:pPr lvl="1"/>
            <a:r>
              <a:rPr lang="en-US" dirty="0" smtClean="0"/>
              <a:t>If &lt;</a:t>
            </a:r>
            <a:r>
              <a:rPr lang="en-US" i="1" dirty="0" smtClean="0"/>
              <a:t>a set of known and unknown pre-conditions</a:t>
            </a:r>
            <a:r>
              <a:rPr lang="en-US" dirty="0" smtClean="0"/>
              <a:t>&gt; then between 0 and 10</a:t>
            </a:r>
            <a:r>
              <a:rPr lang="en-US" baseline="30000" dirty="0" smtClean="0"/>
              <a:t>19</a:t>
            </a:r>
            <a:r>
              <a:rPr lang="en-US" dirty="0" smtClean="0"/>
              <a:t> host or have hosted or will host soon chemistry-based intelligent life forms</a:t>
            </a:r>
          </a:p>
          <a:p>
            <a:pPr lvl="1"/>
            <a:r>
              <a:rPr lang="en-US" dirty="0" smtClean="0"/>
              <a:t>So between 0 and 10</a:t>
            </a:r>
            <a:r>
              <a:rPr lang="en-US" baseline="30000" dirty="0" smtClean="0"/>
              <a:t>16 </a:t>
            </a:r>
            <a:r>
              <a:rPr lang="en-US" dirty="0" smtClean="0"/>
              <a:t>civilizations co-exist with us NOW</a:t>
            </a:r>
          </a:p>
          <a:p>
            <a:r>
              <a:rPr lang="en-US" dirty="0" smtClean="0"/>
              <a:t>Quite possibly, there is someone somewhere out there </a:t>
            </a:r>
            <a:r>
              <a:rPr lang="en-US" b="1" dirty="0" smtClean="0">
                <a:solidFill>
                  <a:srgbClr val="FFFF00"/>
                </a:solidFill>
              </a:rPr>
              <a:t>NOW</a:t>
            </a:r>
            <a:r>
              <a:rPr lang="en-US" dirty="0" smtClean="0"/>
              <a:t> thinking of exactly the same problem</a:t>
            </a:r>
          </a:p>
          <a:p>
            <a:pPr lvl="1"/>
            <a:r>
              <a:rPr lang="en-US" dirty="0" smtClean="0"/>
              <a:t>Brothers in intelligence</a:t>
            </a:r>
          </a:p>
          <a:p>
            <a:pPr lvl="1"/>
            <a:r>
              <a:rPr lang="en-US" dirty="0" smtClean="0"/>
              <a:t>But… “the winner takes it all!”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</a:t>
            </a:r>
            <a:r>
              <a:rPr lang="en-US" sz="4400" dirty="0" smtClean="0"/>
              <a:t>rbital Energy</a:t>
            </a:r>
            <a:endParaRPr lang="en-US" sz="4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191000" y="5486400"/>
            <a:ext cx="4497388" cy="838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New York</a:t>
            </a:r>
          </a:p>
          <a:p>
            <a:r>
              <a:rPr lang="en-US" sz="2000" dirty="0" smtClean="0"/>
              <a:t>20 million people, ~5 million cars</a:t>
            </a:r>
          </a:p>
        </p:txBody>
      </p:sp>
      <p:pic>
        <p:nvPicPr>
          <p:cNvPr id="7" name="Content Placeholder 6" descr="NeYor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67200" y="1371600"/>
            <a:ext cx="4583787" cy="403860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33400" y="5486400"/>
            <a:ext cx="3657599" cy="914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 = mv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/2, v ≈ 7800 m/s</a:t>
            </a:r>
          </a:p>
          <a:p>
            <a:r>
              <a:rPr lang="en-US" sz="2000" dirty="0" smtClean="0"/>
              <a:t>Large kinetic energy</a:t>
            </a:r>
            <a:endParaRPr lang="en-US" sz="2000" dirty="0"/>
          </a:p>
        </p:txBody>
      </p:sp>
      <p:pic>
        <p:nvPicPr>
          <p:cNvPr id="10" name="Content Placeholder 9" descr="NewtonThough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09600" y="1371600"/>
            <a:ext cx="3067746" cy="40274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NighSky1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16372"/>
            <a:ext cx="9143999" cy="609361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And as we search, we may find this…</a:t>
            </a:r>
            <a:endParaRPr lang="en-US" sz="4000" dirty="0"/>
          </a:p>
        </p:txBody>
      </p:sp>
      <p:pic>
        <p:nvPicPr>
          <p:cNvPr id="1029" name="Picture 5" descr="D:\Private.New\Art\All Mine\SpaceAge\Supplemental\Spring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319078">
            <a:off x="1045998" y="1185361"/>
            <a:ext cx="446001" cy="201244"/>
          </a:xfrm>
          <a:prstGeom prst="rect">
            <a:avLst/>
          </a:prstGeom>
          <a:noFill/>
        </p:spPr>
      </p:pic>
      <p:pic>
        <p:nvPicPr>
          <p:cNvPr id="13" name="Picture 5" descr="D:\Private.New\Art\All Mine\SpaceAge\Supplemental\Spring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319078">
            <a:off x="4407622" y="1739708"/>
            <a:ext cx="446001" cy="201244"/>
          </a:xfrm>
          <a:prstGeom prst="rect">
            <a:avLst/>
          </a:prstGeom>
          <a:noFill/>
        </p:spPr>
      </p:pic>
      <p:pic>
        <p:nvPicPr>
          <p:cNvPr id="14" name="Picture 5" descr="D:\Private.New\Art\All Mine\SpaceAge\Supplemental\Spring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8841">
            <a:off x="172650" y="2491192"/>
            <a:ext cx="674600" cy="304392"/>
          </a:xfrm>
          <a:prstGeom prst="rect">
            <a:avLst/>
          </a:prstGeom>
          <a:noFill/>
        </p:spPr>
      </p:pic>
      <p:pic>
        <p:nvPicPr>
          <p:cNvPr id="15" name="Picture 5" descr="D:\Private.New\Art\All Mine\SpaceAge\Supplemental\Spring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78916">
            <a:off x="1762309" y="3878144"/>
            <a:ext cx="221356" cy="99880"/>
          </a:xfrm>
          <a:prstGeom prst="rect">
            <a:avLst/>
          </a:prstGeom>
          <a:noFill/>
        </p:spPr>
      </p:pic>
      <p:pic>
        <p:nvPicPr>
          <p:cNvPr id="16" name="Picture 5" descr="D:\Private.New\Art\All Mine\SpaceAge\Supplemental\Spring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007262">
            <a:off x="1913737" y="3606089"/>
            <a:ext cx="227959" cy="102859"/>
          </a:xfrm>
          <a:prstGeom prst="rect">
            <a:avLst/>
          </a:prstGeom>
          <a:noFill/>
        </p:spPr>
      </p:pic>
      <p:pic>
        <p:nvPicPr>
          <p:cNvPr id="17" name="Picture 5" descr="D:\Private.New\Art\All Mine\SpaceAge\Supplemental\Spring5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968532" y="1848057"/>
            <a:ext cx="288508" cy="130180"/>
          </a:xfrm>
          <a:prstGeom prst="rect">
            <a:avLst/>
          </a:prstGeom>
          <a:noFill/>
        </p:spPr>
      </p:pic>
      <p:pic>
        <p:nvPicPr>
          <p:cNvPr id="18" name="Picture 5" descr="D:\Private.New\Art\All Mine\SpaceAge\Supplemental\Spring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50345">
            <a:off x="3697166" y="1527471"/>
            <a:ext cx="1341879" cy="216553"/>
          </a:xfrm>
          <a:prstGeom prst="rect">
            <a:avLst/>
          </a:prstGeom>
          <a:noFill/>
        </p:spPr>
      </p:pic>
      <p:pic>
        <p:nvPicPr>
          <p:cNvPr id="19" name="Picture 5" descr="D:\Private.New\Art\All Mine\SpaceAge\Supplemental\Spring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4876800"/>
            <a:ext cx="462860" cy="329377"/>
          </a:xfrm>
          <a:prstGeom prst="rect">
            <a:avLst/>
          </a:prstGeom>
          <a:noFill/>
        </p:spPr>
      </p:pic>
      <p:pic>
        <p:nvPicPr>
          <p:cNvPr id="20" name="Picture 5" descr="D:\Private.New\Art\All Mine\SpaceAge\Supplemental\Spring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717856">
            <a:off x="2539734" y="3719247"/>
            <a:ext cx="344857" cy="155605"/>
          </a:xfrm>
          <a:prstGeom prst="rect">
            <a:avLst/>
          </a:prstGeom>
          <a:noFill/>
        </p:spPr>
      </p:pic>
      <p:pic>
        <p:nvPicPr>
          <p:cNvPr id="21" name="Picture 5" descr="D:\Private.New\Art\All Mine\SpaceAge\Supplemental\Spring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437922" flipV="1">
            <a:off x="2517604" y="2565496"/>
            <a:ext cx="217249" cy="156760"/>
          </a:xfrm>
          <a:prstGeom prst="rect">
            <a:avLst/>
          </a:prstGeom>
          <a:noFill/>
        </p:spPr>
      </p:pic>
      <p:pic>
        <p:nvPicPr>
          <p:cNvPr id="22" name="Picture 5" descr="D:\Private.New\Art\All Mine\SpaceAge\Supplemental\Spring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007262">
            <a:off x="6561937" y="2615490"/>
            <a:ext cx="227959" cy="102859"/>
          </a:xfrm>
          <a:prstGeom prst="rect">
            <a:avLst/>
          </a:prstGeom>
          <a:noFill/>
        </p:spPr>
      </p:pic>
      <p:pic>
        <p:nvPicPr>
          <p:cNvPr id="23" name="Picture 5" descr="D:\Private.New\Art\All Mine\SpaceAge\Supplemental\Spring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007262">
            <a:off x="2675737" y="1548690"/>
            <a:ext cx="227959" cy="102859"/>
          </a:xfrm>
          <a:prstGeom prst="rect">
            <a:avLst/>
          </a:prstGeom>
          <a:noFill/>
        </p:spPr>
      </p:pic>
      <p:pic>
        <p:nvPicPr>
          <p:cNvPr id="24" name="Picture 5" descr="D:\Private.New\Art\All Mine\SpaceAge\Supplemental\Spring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007262">
            <a:off x="4352137" y="5206290"/>
            <a:ext cx="227959" cy="102859"/>
          </a:xfrm>
          <a:prstGeom prst="rect">
            <a:avLst/>
          </a:prstGeom>
          <a:noFill/>
        </p:spPr>
      </p:pic>
      <p:pic>
        <p:nvPicPr>
          <p:cNvPr id="25" name="Picture 5" descr="D:\Private.New\Art\All Mine\SpaceAge\Supplemental\Spring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007262">
            <a:off x="542138" y="4901489"/>
            <a:ext cx="227959" cy="102859"/>
          </a:xfrm>
          <a:prstGeom prst="rect">
            <a:avLst/>
          </a:prstGeom>
          <a:noFill/>
        </p:spPr>
      </p:pic>
      <p:pic>
        <p:nvPicPr>
          <p:cNvPr id="26" name="Picture 5" descr="D:\Private.New\Art\All Mine\SpaceAge\Supplemental\Spring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007262">
            <a:off x="8009737" y="1320090"/>
            <a:ext cx="227959" cy="102859"/>
          </a:xfrm>
          <a:prstGeom prst="rect">
            <a:avLst/>
          </a:prstGeom>
          <a:noFill/>
        </p:spPr>
      </p:pic>
      <p:pic>
        <p:nvPicPr>
          <p:cNvPr id="27" name="Picture 5" descr="D:\Private.New\Art\All Mine\SpaceAge\Supplemental\Spring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78916">
            <a:off x="2352545" y="5023379"/>
            <a:ext cx="221356" cy="99880"/>
          </a:xfrm>
          <a:prstGeom prst="rect">
            <a:avLst/>
          </a:prstGeom>
          <a:noFill/>
        </p:spPr>
      </p:pic>
      <p:pic>
        <p:nvPicPr>
          <p:cNvPr id="28" name="Picture 5" descr="D:\Private.New\Art\All Mine\SpaceAge\Supplemental\Spring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78916">
            <a:off x="5476745" y="2661178"/>
            <a:ext cx="221356" cy="99880"/>
          </a:xfrm>
          <a:prstGeom prst="rect">
            <a:avLst/>
          </a:prstGeom>
          <a:noFill/>
        </p:spPr>
      </p:pic>
      <p:pic>
        <p:nvPicPr>
          <p:cNvPr id="29" name="Picture 5" descr="D:\Private.New\Art\All Mine\SpaceAge\Supplemental\Spring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78916">
            <a:off x="4562345" y="1289579"/>
            <a:ext cx="221356" cy="99880"/>
          </a:xfrm>
          <a:prstGeom prst="rect">
            <a:avLst/>
          </a:prstGeom>
          <a:noFill/>
        </p:spPr>
      </p:pic>
      <p:pic>
        <p:nvPicPr>
          <p:cNvPr id="30" name="Picture 5" descr="D:\Private.New\Art\All Mine\SpaceAge\Supplemental\Spring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78916">
            <a:off x="8932298" y="3651780"/>
            <a:ext cx="221356" cy="99880"/>
          </a:xfrm>
          <a:prstGeom prst="rect">
            <a:avLst/>
          </a:prstGeom>
          <a:noFill/>
        </p:spPr>
      </p:pic>
      <p:pic>
        <p:nvPicPr>
          <p:cNvPr id="31" name="Picture 5" descr="D:\Private.New\Art\All Mine\SpaceAge\Supplemental\Spring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437922" flipV="1">
            <a:off x="231604" y="965296"/>
            <a:ext cx="217249" cy="156760"/>
          </a:xfrm>
          <a:prstGeom prst="rect">
            <a:avLst/>
          </a:prstGeom>
          <a:noFill/>
        </p:spPr>
      </p:pic>
      <p:pic>
        <p:nvPicPr>
          <p:cNvPr id="32" name="Picture 5" descr="D:\Private.New\Art\All Mine\SpaceAge\Supplemental\Spring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437922" flipV="1">
            <a:off x="6861004" y="3937096"/>
            <a:ext cx="217249" cy="156760"/>
          </a:xfrm>
          <a:prstGeom prst="rect">
            <a:avLst/>
          </a:prstGeom>
          <a:noFill/>
        </p:spPr>
      </p:pic>
      <p:pic>
        <p:nvPicPr>
          <p:cNvPr id="35" name="Picture 5" descr="D:\Private.New\Art\All Mine\SpaceAge\Supplemental\Spring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539411" y="2840364"/>
            <a:ext cx="122413" cy="55235"/>
          </a:xfrm>
          <a:prstGeom prst="rect">
            <a:avLst/>
          </a:prstGeom>
          <a:noFill/>
        </p:spPr>
      </p:pic>
      <p:pic>
        <p:nvPicPr>
          <p:cNvPr id="36" name="Picture 5" descr="D:\Private.New\Art\All Mine\SpaceAge\Supplemental\Spring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467600" y="990600"/>
            <a:ext cx="122413" cy="55235"/>
          </a:xfrm>
          <a:prstGeom prst="rect">
            <a:avLst/>
          </a:prstGeom>
          <a:noFill/>
        </p:spPr>
      </p:pic>
      <p:pic>
        <p:nvPicPr>
          <p:cNvPr id="37" name="Picture 5" descr="D:\Private.New\Art\All Mine\SpaceAge\Supplemental\Spring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315200" y="5638800"/>
            <a:ext cx="122413" cy="55235"/>
          </a:xfrm>
          <a:prstGeom prst="rect">
            <a:avLst/>
          </a:prstGeom>
          <a:noFill/>
        </p:spPr>
      </p:pic>
      <p:pic>
        <p:nvPicPr>
          <p:cNvPr id="38" name="Picture 5" descr="D:\Private.New\Art\All Mine\SpaceAge\Supplemental\Spring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581400" y="1219200"/>
            <a:ext cx="122413" cy="55235"/>
          </a:xfrm>
          <a:prstGeom prst="rect">
            <a:avLst/>
          </a:prstGeom>
          <a:noFill/>
        </p:spPr>
      </p:pic>
      <p:pic>
        <p:nvPicPr>
          <p:cNvPr id="39" name="Picture 5" descr="D:\Private.New\Art\All Mine\SpaceAge\Supplemental\Spring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8839200" y="5867400"/>
            <a:ext cx="122413" cy="55235"/>
          </a:xfrm>
          <a:prstGeom prst="rect">
            <a:avLst/>
          </a:prstGeom>
          <a:noFill/>
        </p:spPr>
      </p:pic>
      <p:pic>
        <p:nvPicPr>
          <p:cNvPr id="40" name="Picture 5" descr="D:\Private.New\Art\All Mine\SpaceAge\Supplemental\Spring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1447800" y="4114800"/>
            <a:ext cx="122413" cy="55235"/>
          </a:xfrm>
          <a:prstGeom prst="rect">
            <a:avLst/>
          </a:prstGeom>
          <a:noFill/>
        </p:spPr>
      </p:pic>
      <p:pic>
        <p:nvPicPr>
          <p:cNvPr id="41" name="Picture 5" descr="D:\Private.New\Art\All Mine\SpaceAge\Supplemental\Spring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4453811" y="3754764"/>
            <a:ext cx="122413" cy="55235"/>
          </a:xfrm>
          <a:prstGeom prst="rect">
            <a:avLst/>
          </a:prstGeom>
          <a:noFill/>
        </p:spPr>
      </p:pic>
      <p:pic>
        <p:nvPicPr>
          <p:cNvPr id="42" name="Picture 5" descr="D:\Private.New\Art\All Mine\SpaceAge\Supplemental\Spring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5181600" y="1981200"/>
            <a:ext cx="122413" cy="55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0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Thank you for attention!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Which of the objects below would have orbital kinetic energy equal to the energy of gasoline burnt by New Yorkers in one day?</a:t>
            </a:r>
            <a:endParaRPr lang="en-US" sz="2400" dirty="0"/>
          </a:p>
        </p:txBody>
      </p:sp>
      <p:grpSp>
        <p:nvGrpSpPr>
          <p:cNvPr id="2" name="Group 9"/>
          <p:cNvGrpSpPr/>
          <p:nvPr/>
        </p:nvGrpSpPr>
        <p:grpSpPr>
          <a:xfrm>
            <a:off x="8305800" y="6019800"/>
            <a:ext cx="685800" cy="648766"/>
            <a:chOff x="8077200" y="5638800"/>
            <a:chExt cx="685800" cy="648766"/>
          </a:xfrm>
        </p:grpSpPr>
        <p:pic>
          <p:nvPicPr>
            <p:cNvPr id="8" name="Picture 7" descr="Zoom2s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77200" y="5638800"/>
              <a:ext cx="361950" cy="34126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077200" y="6019800"/>
              <a:ext cx="685800" cy="267766"/>
            </a:xfrm>
            <a:prstGeom prst="rect">
              <a:avLst/>
            </a:prstGeom>
            <a:noFill/>
          </p:spPr>
          <p:txBody>
            <a:bodyPr wrap="square" lIns="18288" tIns="18288" rIns="18288" bIns="18288" rtlCol="0">
              <a:spAutoFit/>
            </a:bodyPr>
            <a:lstStyle/>
            <a:p>
              <a:r>
                <a:rPr lang="en-US" sz="300" dirty="0" smtClean="0"/>
                <a:t>E = 20e6 people * 3.75 l/gallon * 0.8 kg/l * 4e7 J/kg = 2.4e15 J</a:t>
              </a:r>
            </a:p>
            <a:p>
              <a:endParaRPr lang="en-US" sz="300" dirty="0" smtClean="0"/>
            </a:p>
            <a:p>
              <a:r>
                <a:rPr lang="en-US" sz="300" dirty="0" smtClean="0"/>
                <a:t>m = 2*E/v</a:t>
              </a:r>
              <a:r>
                <a:rPr lang="en-US" sz="300" baseline="30000" dirty="0" smtClean="0"/>
                <a:t>2</a:t>
              </a:r>
              <a:r>
                <a:rPr lang="en-US" sz="300" dirty="0" smtClean="0"/>
                <a:t> = 2*2.4e15 J/(7.8e3 m/s)</a:t>
              </a:r>
              <a:r>
                <a:rPr lang="en-US" sz="300" baseline="30000" dirty="0" smtClean="0"/>
                <a:t>2</a:t>
              </a:r>
              <a:r>
                <a:rPr lang="en-US" sz="300" dirty="0" smtClean="0"/>
                <a:t>=  7.9e7 kg ≈80,000 tones! </a:t>
              </a:r>
              <a:endParaRPr lang="en-US" sz="3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53767" y="1371600"/>
            <a:ext cx="3284833" cy="2620558"/>
            <a:chOff x="753767" y="1371600"/>
            <a:chExt cx="3284833" cy="2620558"/>
          </a:xfrm>
        </p:grpSpPr>
        <p:pic>
          <p:nvPicPr>
            <p:cNvPr id="11" name="Picture 10" descr="Sputnik.jpg"/>
            <p:cNvPicPr>
              <a:picLocks noChangeAspect="1"/>
            </p:cNvPicPr>
            <p:nvPr/>
          </p:nvPicPr>
          <p:blipFill>
            <a:blip r:embed="rId3" cstate="print"/>
            <a:srcRect b="11500"/>
            <a:stretch>
              <a:fillRect/>
            </a:stretch>
          </p:blipFill>
          <p:spPr>
            <a:xfrm>
              <a:off x="753767" y="1371600"/>
              <a:ext cx="3284833" cy="222542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62000" y="3581400"/>
              <a:ext cx="3019815" cy="410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Sputnik: 84 kg</a:t>
              </a:r>
              <a:endParaRPr lang="en-US" dirty="0"/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685800" y="4038600"/>
            <a:ext cx="3505200" cy="2590800"/>
            <a:chOff x="685800" y="4191000"/>
            <a:chExt cx="3077637" cy="2274332"/>
          </a:xfrm>
        </p:grpSpPr>
        <p:pic>
          <p:nvPicPr>
            <p:cNvPr id="14" name="Picture 13" descr="800px-Soyuz_TMA-7_spacecraft2edit1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0" y="4191000"/>
              <a:ext cx="2846717" cy="18859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85800" y="6096000"/>
              <a:ext cx="30776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Soyuz TMA spacecraft: 7.2 tons</a:t>
              </a:r>
              <a:endParaRPr lang="en-US" dirty="0"/>
            </a:p>
          </p:txBody>
        </p:sp>
      </p:grpSp>
      <p:grpSp>
        <p:nvGrpSpPr>
          <p:cNvPr id="5" name="Group 24"/>
          <p:cNvGrpSpPr/>
          <p:nvPr/>
        </p:nvGrpSpPr>
        <p:grpSpPr>
          <a:xfrm>
            <a:off x="4419600" y="1371600"/>
            <a:ext cx="3581400" cy="2590800"/>
            <a:chOff x="5867400" y="1600200"/>
            <a:chExt cx="3055645" cy="2243554"/>
          </a:xfrm>
        </p:grpSpPr>
        <p:sp>
          <p:nvSpPr>
            <p:cNvPr id="18" name="TextBox 17"/>
            <p:cNvSpPr txBox="1"/>
            <p:nvPr/>
          </p:nvSpPr>
          <p:spPr>
            <a:xfrm>
              <a:off x="5867400" y="3505200"/>
              <a:ext cx="30556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Caterpillar 797 loaded: 620 tons</a:t>
              </a:r>
              <a:endParaRPr lang="en-US" sz="1600" dirty="0"/>
            </a:p>
          </p:txBody>
        </p:sp>
        <p:pic>
          <p:nvPicPr>
            <p:cNvPr id="20" name="Picture 19" descr="cat-797-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3600" y="1600200"/>
              <a:ext cx="2560320" cy="1920240"/>
            </a:xfrm>
            <a:prstGeom prst="rect">
              <a:avLst/>
            </a:prstGeom>
          </p:spPr>
        </p:pic>
      </p:grpSp>
      <p:grpSp>
        <p:nvGrpSpPr>
          <p:cNvPr id="6" name="Group 26"/>
          <p:cNvGrpSpPr/>
          <p:nvPr/>
        </p:nvGrpSpPr>
        <p:grpSpPr>
          <a:xfrm>
            <a:off x="4419600" y="4038600"/>
            <a:ext cx="3755292" cy="2502932"/>
            <a:chOff x="4419600" y="4038600"/>
            <a:chExt cx="3755292" cy="2502932"/>
          </a:xfrm>
        </p:grpSpPr>
        <p:pic>
          <p:nvPicPr>
            <p:cNvPr id="24" name="Picture 23" descr="MagestyOfTheSeas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95800" y="4038600"/>
              <a:ext cx="3679092" cy="2152269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419600" y="6172200"/>
              <a:ext cx="3299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Majesty of the Seas: 74,000 tons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95 0.01759 L -0.20539 -0.2046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Why</a:t>
            </a:r>
            <a:r>
              <a:rPr lang="en-US" sz="2400" dirty="0" smtClean="0"/>
              <a:t> does it take then 5 space agencies, 11 years and €100 billion to build 417 tons International Space Station?</a:t>
            </a:r>
            <a:endParaRPr lang="en-US" sz="2400" dirty="0"/>
          </a:p>
        </p:txBody>
      </p:sp>
      <p:pic>
        <p:nvPicPr>
          <p:cNvPr id="21" name="Picture 20" descr="I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600200"/>
            <a:ext cx="5847141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 of Rocket Anatomy</a:t>
            </a:r>
            <a:endParaRPr lang="en-US" dirty="0"/>
          </a:p>
        </p:txBody>
      </p:sp>
      <p:sp>
        <p:nvSpPr>
          <p:cNvPr id="3" name="Trapezoid 2"/>
          <p:cNvSpPr/>
          <p:nvPr/>
        </p:nvSpPr>
        <p:spPr>
          <a:xfrm>
            <a:off x="1066800" y="2209800"/>
            <a:ext cx="1371600" cy="7620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Payload</a:t>
            </a:r>
          </a:p>
          <a:p>
            <a:pPr algn="ctr"/>
            <a:r>
              <a:rPr lang="en-US" sz="1600" dirty="0" smtClean="0"/>
              <a:t>E = mv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/2</a:t>
            </a:r>
            <a:endParaRPr lang="en-US" sz="1600" dirty="0"/>
          </a:p>
        </p:txBody>
      </p:sp>
      <p:sp>
        <p:nvSpPr>
          <p:cNvPr id="5" name="Flowchart: Collate 4"/>
          <p:cNvSpPr/>
          <p:nvPr/>
        </p:nvSpPr>
        <p:spPr>
          <a:xfrm>
            <a:off x="1066800" y="3048000"/>
            <a:ext cx="1371600" cy="457200"/>
          </a:xfrm>
          <a:prstGeom prst="flowChartCol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Engines &amp; guts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3048000"/>
            <a:ext cx="1371600" cy="2209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Energy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Fuel mass</a:t>
            </a:r>
          </a:p>
          <a:p>
            <a:pPr algn="ctr"/>
            <a:r>
              <a:rPr lang="en-US" dirty="0" smtClean="0"/>
              <a:t>M = E/q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7000" y="1295400"/>
            <a:ext cx="1295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0" dirty="0" smtClean="0"/>
              <a:t>}</a:t>
            </a:r>
            <a:endParaRPr lang="en-US" sz="28000" dirty="0"/>
          </a:p>
        </p:txBody>
      </p:sp>
      <p:sp>
        <p:nvSpPr>
          <p:cNvPr id="8" name="TextBox 7"/>
          <p:cNvSpPr txBox="1"/>
          <p:nvPr/>
        </p:nvSpPr>
        <p:spPr>
          <a:xfrm>
            <a:off x="4114800" y="2286000"/>
            <a:ext cx="45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i="1" dirty="0" smtClean="0"/>
              <a:t> “Oh Sh</a:t>
            </a:r>
            <a:r>
              <a:rPr lang="en-US" sz="2400" i="1" dirty="0" smtClean="0"/>
              <a:t>*</a:t>
            </a:r>
            <a:r>
              <a:rPr lang="en-US" sz="2800" i="1" dirty="0" smtClean="0"/>
              <a:t>t!”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en-US" sz="2800" dirty="0" smtClean="0"/>
              <a:t>To carry the fuel, I need energy, </a:t>
            </a:r>
            <a:r>
              <a:rPr lang="en-US" sz="2800" b="1" dirty="0" smtClean="0"/>
              <a:t>too</a:t>
            </a:r>
            <a:r>
              <a:rPr lang="en-US" sz="2800" dirty="0" smtClean="0"/>
              <a:t>!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more fuel =&gt;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more energy =&gt;</a:t>
            </a:r>
          </a:p>
          <a:p>
            <a:pPr lvl="2">
              <a:buFont typeface="Arial" pitchFamily="34" charset="0"/>
              <a:buChar char="•"/>
            </a:pPr>
            <a:r>
              <a:rPr lang="en-US" sz="2800" dirty="0" smtClean="0"/>
              <a:t> more fuel =&gt;</a:t>
            </a:r>
          </a:p>
          <a:p>
            <a:pPr lvl="3">
              <a:buFont typeface="Arial" pitchFamily="34" charset="0"/>
              <a:buChar char="•"/>
            </a:pPr>
            <a:r>
              <a:rPr lang="en-US" sz="2800" dirty="0" smtClean="0"/>
              <a:t> more energy =&gt;</a:t>
            </a:r>
          </a:p>
          <a:p>
            <a:pPr lvl="4">
              <a:buFont typeface="Arial" pitchFamily="34" charset="0"/>
              <a:buChar char="•"/>
            </a:pPr>
            <a:r>
              <a:rPr lang="en-US" sz="2800" dirty="0" smtClean="0"/>
              <a:t> more fuel =&gt;…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Welcome Saturn V rocket</a:t>
            </a:r>
            <a:endParaRPr lang="en-US" sz="2800" dirty="0"/>
          </a:p>
        </p:txBody>
      </p:sp>
      <p:pic>
        <p:nvPicPr>
          <p:cNvPr id="5" name="Content Placeholder 4" descr="Saturn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4800" y="685800"/>
            <a:ext cx="4795776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05200" cy="46910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Classic multistage design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Start mass: 3040 tons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Payload: 119 tons (3.9%)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Fuel: 2700+ tons.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 2300 tons burn in 150 seconds!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Complexity, crazy technology, space materials, hordes of experts =&gt; </a:t>
            </a:r>
            <a:r>
              <a:rPr lang="en-US" sz="1800" dirty="0" smtClean="0"/>
              <a:t>$</a:t>
            </a:r>
            <a:r>
              <a:rPr lang="en-US" sz="2000" dirty="0" smtClean="0">
                <a:solidFill>
                  <a:srgbClr val="FFFF00"/>
                </a:solidFill>
              </a:rPr>
              <a:t>$</a:t>
            </a:r>
            <a:r>
              <a:rPr lang="en-US" sz="2400" dirty="0" smtClean="0">
                <a:solidFill>
                  <a:srgbClr val="FFC000"/>
                </a:solidFill>
              </a:rPr>
              <a:t>$</a:t>
            </a:r>
            <a:r>
              <a:rPr lang="en-US" sz="3200" b="1" dirty="0" smtClean="0">
                <a:solidFill>
                  <a:srgbClr val="FF0000"/>
                </a:solidFill>
              </a:rPr>
              <a:t>$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And this is one of the most efficient rockets in history. Many do worse in fact.</a:t>
            </a:r>
            <a:endParaRPr lang="en-US" sz="2000" dirty="0"/>
          </a:p>
        </p:txBody>
      </p:sp>
      <p:sp>
        <p:nvSpPr>
          <p:cNvPr id="6" name="Right Arrow 5"/>
          <p:cNvSpPr/>
          <p:nvPr/>
        </p:nvSpPr>
        <p:spPr>
          <a:xfrm rot="1174953">
            <a:off x="4089854" y="784318"/>
            <a:ext cx="2454076" cy="2746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Humans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48400" y="2057400"/>
            <a:ext cx="685800" cy="411480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≈FUEL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the Problem is…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…not the lack of energy</a:t>
            </a:r>
          </a:p>
          <a:p>
            <a:pPr lvl="1"/>
            <a:r>
              <a:rPr lang="en-US" dirty="0" smtClean="0"/>
              <a:t>We have plenty</a:t>
            </a:r>
          </a:p>
          <a:p>
            <a:r>
              <a:rPr lang="en-US" dirty="0" smtClean="0"/>
              <a:t>…but the </a:t>
            </a:r>
            <a:r>
              <a:rPr lang="en-US" b="1" dirty="0" smtClean="0"/>
              <a:t>density</a:t>
            </a:r>
            <a:r>
              <a:rPr lang="en-US" dirty="0" smtClean="0"/>
              <a:t> of energy packing in its carrier!</a:t>
            </a:r>
          </a:p>
          <a:p>
            <a:pPr lvl="1"/>
            <a:r>
              <a:rPr lang="en-US" dirty="0" smtClean="0"/>
              <a:t>Our fuel is too heavy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do any better?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8599</TotalTime>
  <Words>1681</Words>
  <Application>Microsoft Office PowerPoint</Application>
  <PresentationFormat>On-screen Show (4:3)</PresentationFormat>
  <Paragraphs>269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The Civilization of Spring</vt:lpstr>
      <vt:lpstr>Part 1. The 42 Problem.</vt:lpstr>
      <vt:lpstr>Orbital Energy</vt:lpstr>
      <vt:lpstr>Which of the objects below would have orbital kinetic energy equal to the energy of gasoline burnt by New Yorkers in one day?</vt:lpstr>
      <vt:lpstr>Why does it take then 5 space agencies, 11 years and €100 billion to build 417 tons International Space Station?</vt:lpstr>
      <vt:lpstr>The Basics of Rocket Anatomy</vt:lpstr>
      <vt:lpstr>Welcome Saturn V rocket</vt:lpstr>
      <vt:lpstr>So the Problem is…</vt:lpstr>
      <vt:lpstr>Can we do any better?</vt:lpstr>
      <vt:lpstr>Part 2. Civilization of Spring.</vt:lpstr>
      <vt:lpstr>RD-107 engines by Korolev.  Designed in 1950s, fly today.</vt:lpstr>
      <vt:lpstr>Chemistry: dead end</vt:lpstr>
      <vt:lpstr>Why is chemistry limited?</vt:lpstr>
      <vt:lpstr>OK, what else if not chemistry?</vt:lpstr>
      <vt:lpstr>Our Fundamental Problem</vt:lpstr>
      <vt:lpstr>THE SPRING</vt:lpstr>
      <vt:lpstr>We are a civilization of SPRING</vt:lpstr>
      <vt:lpstr>Alternatives?</vt:lpstr>
      <vt:lpstr>Chemistry?</vt:lpstr>
      <vt:lpstr>Better middleman?</vt:lpstr>
      <vt:lpstr>Cut the ordinary matter?</vt:lpstr>
      <vt:lpstr>Non-electromagnetic storage? 1/2</vt:lpstr>
      <vt:lpstr>Non-electromagnetic storage? 2/2</vt:lpstr>
      <vt:lpstr>Separate energy from the carrier</vt:lpstr>
      <vt:lpstr>Why rockets?</vt:lpstr>
      <vt:lpstr>Do we have to travel like this?</vt:lpstr>
      <vt:lpstr>But TODAY…</vt:lpstr>
      <vt:lpstr>Are we alone with this problem?</vt:lpstr>
      <vt:lpstr>The perspective</vt:lpstr>
      <vt:lpstr>And as we search, we may find this…</vt:lpstr>
      <vt:lpstr>Thank you for attention!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Age</dc:title>
  <dc:creator>Eugene</dc:creator>
  <cp:lastModifiedBy>Eugene</cp:lastModifiedBy>
  <cp:revision>1722</cp:revision>
  <dcterms:created xsi:type="dcterms:W3CDTF">2011-03-05T07:05:32Z</dcterms:created>
  <dcterms:modified xsi:type="dcterms:W3CDTF">2011-05-20T07:24:08Z</dcterms:modified>
</cp:coreProperties>
</file>