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1"/>
  </p:notesMasterIdLst>
  <p:sldIdLst>
    <p:sldId id="256" r:id="rId2"/>
    <p:sldId id="438" r:id="rId3"/>
    <p:sldId id="258" r:id="rId4"/>
    <p:sldId id="329" r:id="rId5"/>
    <p:sldId id="321" r:id="rId6"/>
    <p:sldId id="322" r:id="rId7"/>
    <p:sldId id="323" r:id="rId8"/>
    <p:sldId id="324" r:id="rId9"/>
    <p:sldId id="325" r:id="rId10"/>
    <p:sldId id="326" r:id="rId11"/>
    <p:sldId id="327" r:id="rId12"/>
    <p:sldId id="330" r:id="rId13"/>
    <p:sldId id="445" r:id="rId14"/>
    <p:sldId id="440" r:id="rId15"/>
    <p:sldId id="449" r:id="rId16"/>
    <p:sldId id="451" r:id="rId17"/>
    <p:sldId id="450" r:id="rId18"/>
    <p:sldId id="495" r:id="rId19"/>
    <p:sldId id="452" r:id="rId20"/>
    <p:sldId id="511" r:id="rId21"/>
    <p:sldId id="453" r:id="rId22"/>
    <p:sldId id="454" r:id="rId23"/>
    <p:sldId id="455" r:id="rId24"/>
    <p:sldId id="456" r:id="rId25"/>
    <p:sldId id="457" r:id="rId26"/>
    <p:sldId id="458" r:id="rId27"/>
    <p:sldId id="459" r:id="rId28"/>
    <p:sldId id="460" r:id="rId29"/>
    <p:sldId id="461" r:id="rId30"/>
    <p:sldId id="462" r:id="rId31"/>
    <p:sldId id="463" r:id="rId32"/>
    <p:sldId id="464" r:id="rId33"/>
    <p:sldId id="465" r:id="rId34"/>
    <p:sldId id="466" r:id="rId35"/>
    <p:sldId id="467" r:id="rId36"/>
    <p:sldId id="468" r:id="rId37"/>
    <p:sldId id="469" r:id="rId38"/>
    <p:sldId id="470" r:id="rId39"/>
    <p:sldId id="471" r:id="rId40"/>
    <p:sldId id="472" r:id="rId41"/>
    <p:sldId id="473" r:id="rId42"/>
    <p:sldId id="474" r:id="rId43"/>
    <p:sldId id="475" r:id="rId44"/>
    <p:sldId id="476" r:id="rId45"/>
    <p:sldId id="477" r:id="rId46"/>
    <p:sldId id="478" r:id="rId47"/>
    <p:sldId id="479" r:id="rId48"/>
    <p:sldId id="536" r:id="rId49"/>
    <p:sldId id="480" r:id="rId50"/>
    <p:sldId id="481" r:id="rId51"/>
    <p:sldId id="483" r:id="rId52"/>
    <p:sldId id="484" r:id="rId53"/>
    <p:sldId id="485" r:id="rId54"/>
    <p:sldId id="486" r:id="rId55"/>
    <p:sldId id="487" r:id="rId56"/>
    <p:sldId id="488" r:id="rId57"/>
    <p:sldId id="514" r:id="rId58"/>
    <p:sldId id="489" r:id="rId59"/>
    <p:sldId id="490" r:id="rId60"/>
    <p:sldId id="491" r:id="rId61"/>
    <p:sldId id="535" r:id="rId62"/>
    <p:sldId id="493" r:id="rId63"/>
    <p:sldId id="494" r:id="rId64"/>
    <p:sldId id="507" r:id="rId65"/>
    <p:sldId id="512" r:id="rId66"/>
    <p:sldId id="335" r:id="rId67"/>
    <p:sldId id="347" r:id="rId68"/>
    <p:sldId id="362" r:id="rId69"/>
    <p:sldId id="517" r:id="rId70"/>
    <p:sldId id="348" r:id="rId71"/>
    <p:sldId id="355" r:id="rId72"/>
    <p:sldId id="357" r:id="rId73"/>
    <p:sldId id="359" r:id="rId74"/>
    <p:sldId id="338" r:id="rId75"/>
    <p:sldId id="339" r:id="rId76"/>
    <p:sldId id="342" r:id="rId77"/>
    <p:sldId id="343" r:id="rId78"/>
    <p:sldId id="344" r:id="rId79"/>
    <p:sldId id="371" r:id="rId80"/>
    <p:sldId id="364" r:id="rId81"/>
    <p:sldId id="372" r:id="rId82"/>
    <p:sldId id="346" r:id="rId83"/>
    <p:sldId id="521" r:id="rId84"/>
    <p:sldId id="522" r:id="rId85"/>
    <p:sldId id="523" r:id="rId86"/>
    <p:sldId id="524" r:id="rId87"/>
    <p:sldId id="525" r:id="rId88"/>
    <p:sldId id="526" r:id="rId89"/>
    <p:sldId id="527" r:id="rId90"/>
    <p:sldId id="528" r:id="rId91"/>
    <p:sldId id="529" r:id="rId92"/>
    <p:sldId id="530" r:id="rId93"/>
    <p:sldId id="531" r:id="rId94"/>
    <p:sldId id="532" r:id="rId95"/>
    <p:sldId id="533" r:id="rId96"/>
    <p:sldId id="513" r:id="rId97"/>
    <p:sldId id="279" r:id="rId98"/>
    <p:sldId id="280" r:id="rId99"/>
    <p:sldId id="281" r:id="rId100"/>
    <p:sldId id="439" r:id="rId101"/>
    <p:sldId id="297" r:id="rId102"/>
    <p:sldId id="515" r:id="rId103"/>
    <p:sldId id="284" r:id="rId104"/>
    <p:sldId id="304" r:id="rId105"/>
    <p:sldId id="305" r:id="rId106"/>
    <p:sldId id="306" r:id="rId107"/>
    <p:sldId id="426" r:id="rId108"/>
    <p:sldId id="427" r:id="rId109"/>
    <p:sldId id="320" r:id="rId110"/>
    <p:sldId id="309" r:id="rId111"/>
    <p:sldId id="310" r:id="rId112"/>
    <p:sldId id="319" r:id="rId113"/>
    <p:sldId id="311" r:id="rId114"/>
    <p:sldId id="312" r:id="rId115"/>
    <p:sldId id="534" r:id="rId116"/>
    <p:sldId id="313" r:id="rId117"/>
    <p:sldId id="314" r:id="rId118"/>
    <p:sldId id="315" r:id="rId119"/>
    <p:sldId id="428" r:id="rId120"/>
    <p:sldId id="285" r:id="rId121"/>
    <p:sldId id="429" r:id="rId122"/>
    <p:sldId id="316" r:id="rId123"/>
    <p:sldId id="430" r:id="rId124"/>
    <p:sldId id="433" r:id="rId125"/>
    <p:sldId id="434" r:id="rId126"/>
    <p:sldId id="436" r:id="rId127"/>
    <p:sldId id="435" r:id="rId128"/>
    <p:sldId id="537" r:id="rId129"/>
    <p:sldId id="293" r:id="rId130"/>
    <p:sldId id="300" r:id="rId131"/>
    <p:sldId id="301" r:id="rId132"/>
    <p:sldId id="378" r:id="rId133"/>
    <p:sldId id="334" r:id="rId134"/>
    <p:sldId id="446" r:id="rId135"/>
    <p:sldId id="447" r:id="rId136"/>
    <p:sldId id="448" r:id="rId137"/>
    <p:sldId id="516" r:id="rId138"/>
    <p:sldId id="519" r:id="rId139"/>
    <p:sldId id="520" r:id="rId1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84398" autoAdjust="0"/>
  </p:normalViewPr>
  <p:slideViewPr>
    <p:cSldViewPr>
      <p:cViewPr varScale="1">
        <p:scale>
          <a:sx n="90" d="100"/>
          <a:sy n="90" d="100"/>
        </p:scale>
        <p:origin x="2220" y="90"/>
      </p:cViewPr>
      <p:guideLst>
        <p:guide orient="horz" pos="2160"/>
        <p:guide pos="2880"/>
      </p:guideLst>
    </p:cSldViewPr>
  </p:slideViewPr>
  <p:outlineViewPr>
    <p:cViewPr>
      <p:scale>
        <a:sx n="33" d="100"/>
        <a:sy n="33" d="100"/>
      </p:scale>
      <p:origin x="0" y="3221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IRIDIUM\Private\Data\ADM%20&amp;%20Social\Projects\2012\AreWeAlone\Supplementals\Dept_Of_Navy_On_UFOs_1947_1969_Sta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dirty="0"/>
              <a:t>US Navy</a:t>
            </a:r>
            <a:r>
              <a:rPr lang="en-US" sz="1200" baseline="0" dirty="0"/>
              <a:t> data, 1949-1967</a:t>
            </a:r>
            <a:endParaRPr lang="en-US" sz="1200" dirty="0"/>
          </a:p>
        </c:rich>
      </c:tx>
      <c:layout>
        <c:manualLayout>
          <c:xMode val="edge"/>
          <c:yMode val="edge"/>
          <c:x val="0.14183940765658745"/>
          <c:y val="1.7706947509078644E-2"/>
        </c:manualLayout>
      </c:layout>
      <c:overlay val="0"/>
    </c:title>
    <c:autoTitleDeleted val="0"/>
    <c:plotArea>
      <c:layout>
        <c:manualLayout>
          <c:layoutTarget val="inner"/>
          <c:xMode val="edge"/>
          <c:yMode val="edge"/>
          <c:x val="0.15905792671523913"/>
          <c:y val="0.14901302589982665"/>
          <c:w val="0.65212988668220073"/>
          <c:h val="0.71196373394070489"/>
        </c:manualLayout>
      </c:layout>
      <c:scatterChart>
        <c:scatterStyle val="lineMarker"/>
        <c:varyColors val="0"/>
        <c:ser>
          <c:idx val="0"/>
          <c:order val="0"/>
          <c:tx>
            <c:strRef>
              <c:f>Sheet1!$B$1</c:f>
              <c:strCache>
                <c:ptCount val="1"/>
                <c:pt idx="0">
                  <c:v>TOTAL SIGHTINGs</c:v>
                </c:pt>
              </c:strCache>
            </c:strRef>
          </c:tx>
          <c:spPr>
            <a:ln w="28575">
              <a:noFill/>
            </a:ln>
          </c:spPr>
          <c:xVal>
            <c:numRef>
              <c:f>Sheet1!$A$2:$A$40</c:f>
              <c:numCache>
                <c:formatCode>General</c:formatCode>
                <c:ptCount val="39"/>
                <c:pt idx="0">
                  <c:v>1947</c:v>
                </c:pt>
                <c:pt idx="1">
                  <c:v>1948</c:v>
                </c:pt>
                <c:pt idx="2">
                  <c:v>1949</c:v>
                </c:pt>
                <c:pt idx="3">
                  <c:v>1950</c:v>
                </c:pt>
                <c:pt idx="4">
                  <c:v>1951</c:v>
                </c:pt>
                <c:pt idx="5">
                  <c:v>1952</c:v>
                </c:pt>
                <c:pt idx="6">
                  <c:v>1953</c:v>
                </c:pt>
                <c:pt idx="7">
                  <c:v>1954</c:v>
                </c:pt>
                <c:pt idx="8">
                  <c:v>1955</c:v>
                </c:pt>
                <c:pt idx="9">
                  <c:v>1956</c:v>
                </c:pt>
                <c:pt idx="10">
                  <c:v>1957</c:v>
                </c:pt>
                <c:pt idx="11">
                  <c:v>1958</c:v>
                </c:pt>
                <c:pt idx="12">
                  <c:v>1959</c:v>
                </c:pt>
                <c:pt idx="13">
                  <c:v>1960</c:v>
                </c:pt>
                <c:pt idx="14">
                  <c:v>1961</c:v>
                </c:pt>
                <c:pt idx="15">
                  <c:v>1962</c:v>
                </c:pt>
                <c:pt idx="16">
                  <c:v>1963</c:v>
                </c:pt>
                <c:pt idx="17">
                  <c:v>1964</c:v>
                </c:pt>
                <c:pt idx="18">
                  <c:v>1965</c:v>
                </c:pt>
                <c:pt idx="19">
                  <c:v>1966</c:v>
                </c:pt>
                <c:pt idx="20">
                  <c:v>1967</c:v>
                </c:pt>
                <c:pt idx="21">
                  <c:v>1968</c:v>
                </c:pt>
                <c:pt idx="22">
                  <c:v>1969</c:v>
                </c:pt>
              </c:numCache>
            </c:numRef>
          </c:xVal>
          <c:yVal>
            <c:numRef>
              <c:f>Sheet1!$B$2:$B$40</c:f>
              <c:numCache>
                <c:formatCode>General</c:formatCode>
                <c:ptCount val="39"/>
                <c:pt idx="0">
                  <c:v>122</c:v>
                </c:pt>
                <c:pt idx="1">
                  <c:v>156</c:v>
                </c:pt>
                <c:pt idx="2">
                  <c:v>186</c:v>
                </c:pt>
                <c:pt idx="3">
                  <c:v>210</c:v>
                </c:pt>
                <c:pt idx="4">
                  <c:v>169</c:v>
                </c:pt>
                <c:pt idx="5">
                  <c:v>1501</c:v>
                </c:pt>
                <c:pt idx="6">
                  <c:v>509</c:v>
                </c:pt>
                <c:pt idx="7">
                  <c:v>487</c:v>
                </c:pt>
                <c:pt idx="8">
                  <c:v>545</c:v>
                </c:pt>
                <c:pt idx="9">
                  <c:v>670</c:v>
                </c:pt>
                <c:pt idx="10">
                  <c:v>1006</c:v>
                </c:pt>
                <c:pt idx="11">
                  <c:v>627</c:v>
                </c:pt>
                <c:pt idx="12">
                  <c:v>390</c:v>
                </c:pt>
                <c:pt idx="13">
                  <c:v>557</c:v>
                </c:pt>
                <c:pt idx="14">
                  <c:v>591</c:v>
                </c:pt>
                <c:pt idx="15">
                  <c:v>474</c:v>
                </c:pt>
                <c:pt idx="16">
                  <c:v>399</c:v>
                </c:pt>
                <c:pt idx="17">
                  <c:v>562</c:v>
                </c:pt>
                <c:pt idx="18">
                  <c:v>887</c:v>
                </c:pt>
                <c:pt idx="19">
                  <c:v>1112</c:v>
                </c:pt>
                <c:pt idx="20">
                  <c:v>937</c:v>
                </c:pt>
                <c:pt idx="21">
                  <c:v>375</c:v>
                </c:pt>
                <c:pt idx="22">
                  <c:v>146</c:v>
                </c:pt>
              </c:numCache>
            </c:numRef>
          </c:yVal>
          <c:smooth val="0"/>
          <c:extLst>
            <c:ext xmlns:c16="http://schemas.microsoft.com/office/drawing/2014/chart" uri="{C3380CC4-5D6E-409C-BE32-E72D297353CC}">
              <c16:uniqueId val="{00000000-3E92-4091-B38E-C402FA855E06}"/>
            </c:ext>
          </c:extLst>
        </c:ser>
        <c:ser>
          <c:idx val="1"/>
          <c:order val="1"/>
          <c:tx>
            <c:v>UNEXPLAINED</c:v>
          </c:tx>
          <c:spPr>
            <a:ln w="28575">
              <a:noFill/>
            </a:ln>
          </c:spPr>
          <c:marker>
            <c:spPr>
              <a:solidFill>
                <a:srgbClr val="00B050"/>
              </a:solidFill>
            </c:spPr>
          </c:marker>
          <c:xVal>
            <c:numRef>
              <c:f>Sheet1!$A$2:$A$40</c:f>
              <c:numCache>
                <c:formatCode>General</c:formatCode>
                <c:ptCount val="39"/>
                <c:pt idx="0">
                  <c:v>1947</c:v>
                </c:pt>
                <c:pt idx="1">
                  <c:v>1948</c:v>
                </c:pt>
                <c:pt idx="2">
                  <c:v>1949</c:v>
                </c:pt>
                <c:pt idx="3">
                  <c:v>1950</c:v>
                </c:pt>
                <c:pt idx="4">
                  <c:v>1951</c:v>
                </c:pt>
                <c:pt idx="5">
                  <c:v>1952</c:v>
                </c:pt>
                <c:pt idx="6">
                  <c:v>1953</c:v>
                </c:pt>
                <c:pt idx="7">
                  <c:v>1954</c:v>
                </c:pt>
                <c:pt idx="8">
                  <c:v>1955</c:v>
                </c:pt>
                <c:pt idx="9">
                  <c:v>1956</c:v>
                </c:pt>
                <c:pt idx="10">
                  <c:v>1957</c:v>
                </c:pt>
                <c:pt idx="11">
                  <c:v>1958</c:v>
                </c:pt>
                <c:pt idx="12">
                  <c:v>1959</c:v>
                </c:pt>
                <c:pt idx="13">
                  <c:v>1960</c:v>
                </c:pt>
                <c:pt idx="14">
                  <c:v>1961</c:v>
                </c:pt>
                <c:pt idx="15">
                  <c:v>1962</c:v>
                </c:pt>
                <c:pt idx="16">
                  <c:v>1963</c:v>
                </c:pt>
                <c:pt idx="17">
                  <c:v>1964</c:v>
                </c:pt>
                <c:pt idx="18">
                  <c:v>1965</c:v>
                </c:pt>
                <c:pt idx="19">
                  <c:v>1966</c:v>
                </c:pt>
                <c:pt idx="20">
                  <c:v>1967</c:v>
                </c:pt>
                <c:pt idx="21">
                  <c:v>1968</c:v>
                </c:pt>
                <c:pt idx="22">
                  <c:v>1969</c:v>
                </c:pt>
              </c:numCache>
            </c:numRef>
          </c:xVal>
          <c:yVal>
            <c:numRef>
              <c:f>Sheet1!$C$2:$C$40</c:f>
              <c:numCache>
                <c:formatCode>General</c:formatCode>
                <c:ptCount val="39"/>
                <c:pt idx="0">
                  <c:v>12</c:v>
                </c:pt>
                <c:pt idx="1">
                  <c:v>7</c:v>
                </c:pt>
                <c:pt idx="2">
                  <c:v>22</c:v>
                </c:pt>
                <c:pt idx="3">
                  <c:v>27</c:v>
                </c:pt>
                <c:pt idx="4">
                  <c:v>22</c:v>
                </c:pt>
                <c:pt idx="5">
                  <c:v>303</c:v>
                </c:pt>
                <c:pt idx="6">
                  <c:v>42</c:v>
                </c:pt>
                <c:pt idx="7">
                  <c:v>46</c:v>
                </c:pt>
                <c:pt idx="8">
                  <c:v>24</c:v>
                </c:pt>
                <c:pt idx="9">
                  <c:v>14</c:v>
                </c:pt>
                <c:pt idx="10">
                  <c:v>14</c:v>
                </c:pt>
                <c:pt idx="11">
                  <c:v>10</c:v>
                </c:pt>
                <c:pt idx="12">
                  <c:v>12</c:v>
                </c:pt>
                <c:pt idx="13">
                  <c:v>14</c:v>
                </c:pt>
                <c:pt idx="14">
                  <c:v>13</c:v>
                </c:pt>
                <c:pt idx="15">
                  <c:v>15</c:v>
                </c:pt>
                <c:pt idx="16">
                  <c:v>14</c:v>
                </c:pt>
                <c:pt idx="17">
                  <c:v>19</c:v>
                </c:pt>
                <c:pt idx="18">
                  <c:v>16</c:v>
                </c:pt>
                <c:pt idx="19">
                  <c:v>32</c:v>
                </c:pt>
                <c:pt idx="20">
                  <c:v>19</c:v>
                </c:pt>
                <c:pt idx="21">
                  <c:v>3</c:v>
                </c:pt>
                <c:pt idx="22">
                  <c:v>1</c:v>
                </c:pt>
              </c:numCache>
            </c:numRef>
          </c:yVal>
          <c:smooth val="0"/>
          <c:extLst>
            <c:ext xmlns:c16="http://schemas.microsoft.com/office/drawing/2014/chart" uri="{C3380CC4-5D6E-409C-BE32-E72D297353CC}">
              <c16:uniqueId val="{00000001-3E92-4091-B38E-C402FA855E06}"/>
            </c:ext>
          </c:extLst>
        </c:ser>
        <c:dLbls>
          <c:showLegendKey val="0"/>
          <c:showVal val="0"/>
          <c:showCatName val="0"/>
          <c:showSerName val="0"/>
          <c:showPercent val="0"/>
          <c:showBubbleSize val="0"/>
        </c:dLbls>
        <c:axId val="37804224"/>
        <c:axId val="37804800"/>
      </c:scatterChart>
      <c:valAx>
        <c:axId val="37804224"/>
        <c:scaling>
          <c:orientation val="minMax"/>
        </c:scaling>
        <c:delete val="0"/>
        <c:axPos val="b"/>
        <c:title>
          <c:tx>
            <c:rich>
              <a:bodyPr/>
              <a:lstStyle/>
              <a:p>
                <a:pPr>
                  <a:defRPr/>
                </a:pPr>
                <a:r>
                  <a:rPr lang="en-US"/>
                  <a:t>Year</a:t>
                </a:r>
              </a:p>
            </c:rich>
          </c:tx>
          <c:overlay val="0"/>
        </c:title>
        <c:numFmt formatCode="General" sourceLinked="1"/>
        <c:majorTickMark val="none"/>
        <c:minorTickMark val="none"/>
        <c:tickLblPos val="nextTo"/>
        <c:crossAx val="37804800"/>
        <c:crosses val="autoZero"/>
        <c:crossBetween val="midCat"/>
      </c:valAx>
      <c:valAx>
        <c:axId val="37804800"/>
        <c:scaling>
          <c:logBase val="2"/>
          <c:orientation val="minMax"/>
        </c:scaling>
        <c:delete val="0"/>
        <c:axPos val="l"/>
        <c:majorGridlines/>
        <c:title>
          <c:tx>
            <c:rich>
              <a:bodyPr/>
              <a:lstStyle/>
              <a:p>
                <a:pPr>
                  <a:defRPr/>
                </a:pPr>
                <a:r>
                  <a:rPr lang="en-US"/>
                  <a:t>UFO Sightings per year</a:t>
                </a:r>
              </a:p>
            </c:rich>
          </c:tx>
          <c:overlay val="0"/>
        </c:title>
        <c:numFmt formatCode="General" sourceLinked="1"/>
        <c:majorTickMark val="none"/>
        <c:minorTickMark val="none"/>
        <c:tickLblPos val="nextTo"/>
        <c:crossAx val="37804224"/>
        <c:crosses val="autoZero"/>
        <c:crossBetween val="midCat"/>
      </c:valAx>
    </c:plotArea>
    <c:legend>
      <c:legendPos val="r"/>
      <c:layout>
        <c:manualLayout>
          <c:xMode val="edge"/>
          <c:yMode val="edge"/>
          <c:x val="0.71218127584043178"/>
          <c:y val="0.15437669732245857"/>
          <c:w val="0.24813817844746752"/>
          <c:h val="0.37223950131233596"/>
        </c:manualLayout>
      </c:layout>
      <c:overlay val="0"/>
      <c:txPr>
        <a:bodyPr/>
        <a:lstStyle/>
        <a:p>
          <a:pPr>
            <a:defRPr sz="800"/>
          </a:pPr>
          <a:endParaRPr lang="en-US"/>
        </a:p>
      </c:txPr>
    </c:legend>
    <c:plotVisOnly val="1"/>
    <c:dispBlanksAs val="gap"/>
    <c:showDLblsOverMax val="0"/>
  </c:chart>
  <c:spPr>
    <a:solidFill>
      <a:schemeClr val="bg1">
        <a:lumMod val="65000"/>
        <a:lumOff val="35000"/>
      </a:schemeClr>
    </a:solidFill>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86E7E5-66C9-4AA6-B91D-7421E419982B}" type="datetimeFigureOut">
              <a:rPr lang="en-US" smtClean="0"/>
              <a:t>1/29/2021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925097-9440-45CD-9ECD-9889BBB2E89D}" type="slidenum">
              <a:rPr lang="en-US" smtClean="0"/>
              <a:t>‹#›</a:t>
            </a:fld>
            <a:endParaRPr lang="en-US"/>
          </a:p>
        </p:txBody>
      </p:sp>
    </p:spTree>
    <p:extLst>
      <p:ext uri="{BB962C8B-B14F-4D97-AF65-F5344CB8AC3E}">
        <p14:creationId xmlns:p14="http://schemas.microsoft.com/office/powerpoint/2010/main" val="551199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nuforc.org/"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www.bis.doc.gov/news/2006/wholereportwithappendices10_12_06.pdf" TargetMode="External"/><Relationship Id="rId5" Type="http://schemas.openxmlformats.org/officeDocument/2006/relationships/hyperlink" Target="http://www.cloudynights.com/ubbthreads/showflat.php/Cat/1,2,3,4,5,8,9,10/Number/4058371/Main/4045525" TargetMode="External"/><Relationship Id="rId4" Type="http://schemas.openxmlformats.org/officeDocument/2006/relationships/hyperlink" Target="http://www.cnes-geipan.fr/index.php?id=196"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uforc.org/"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www.bis.doc.gov/news/2006/wholereportwithappendices10_12_06.pdf" TargetMode="External"/><Relationship Id="rId5" Type="http://schemas.openxmlformats.org/officeDocument/2006/relationships/hyperlink" Target="http://www.cloudynights.com/ubbthreads/showflat.php/Cat/1,2,3,4,5,8,9,10/Number/4058371/Main/4045525" TargetMode="External"/><Relationship Id="rId4" Type="http://schemas.openxmlformats.org/officeDocument/2006/relationships/hyperlink" Target="http://www.cnes-geipan.fr/index.php?id=196"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nuforc.org/"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www.bis.doc.gov/news/2006/wholereportwithappendices10_12_06.pdf" TargetMode="External"/><Relationship Id="rId5" Type="http://schemas.openxmlformats.org/officeDocument/2006/relationships/hyperlink" Target="http://www.cloudynights.com/ubbthreads/showflat.php/Cat/1,2,3,4,5,8,9,10/Number/4058371/Main/4045525" TargetMode="External"/><Relationship Id="rId4" Type="http://schemas.openxmlformats.org/officeDocument/2006/relationships/hyperlink" Target="http://www.cnes-geipan.fr/index.php?id=196"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uforc.org/" TargetMode="External"/><Relationship Id="rId7" Type="http://schemas.openxmlformats.org/officeDocument/2006/relationships/hyperlink" Target="http://www.dcresource.com/news/newsitem.php?id=3862"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www.bis.doc.gov/news/2006/wholereportwithappendices10_12_06.pdf" TargetMode="External"/><Relationship Id="rId5" Type="http://schemas.openxmlformats.org/officeDocument/2006/relationships/hyperlink" Target="http://www.cloudynights.com/ubbthreads/showflat.php/Cat/1,2,3,4,5,8,9,10/Number/4058371/Main/4045525" TargetMode="External"/><Relationship Id="rId4" Type="http://schemas.openxmlformats.org/officeDocument/2006/relationships/hyperlink" Target="http://www.cnes-geipan.fr/index.php?id=196"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nuforc.org/"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www.bis.doc.gov/news/2006/wholereportwithappendices10_12_06.pdf" TargetMode="External"/><Relationship Id="rId5" Type="http://schemas.openxmlformats.org/officeDocument/2006/relationships/hyperlink" Target="http://www.cloudynights.com/ubbthreads/showflat.php/Cat/1,2,3,4,5,8,9,10/Number/4058371/Main/4045525" TargetMode="External"/><Relationship Id="rId4" Type="http://schemas.openxmlformats.org/officeDocument/2006/relationships/hyperlink" Target="http://www.cnes-geipan.fr/index.php?id=196"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en.wikipedia.org/wiki/Uncontacted_peoples"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books.google.com/books?id=-HC8pLiZk4gC&amp;pg=PA48&amp;lpg=PA48&amp;dq=%D0%9B%D1%8B%D0%BA%D0%BE%D0%B2%D1%8B+%D0%B6%D0%B5%D0%BB%D0%B5%D0%B7%D0%BD%D1%8B%D0%B5+%D0%BF%D1%82%D0%B8%D1%86%D1%8B&amp;source=bl&amp;ots=o_uQuR1PrN&amp;sig=xyOOt3FTaJ8gBamfDGzQCJFiaDk&amp;hl=en&amp;sa=X&amp;ei=x7-NUKduhruKArqTgPAG&amp;ved=0CDoQ6AEwBA" TargetMode="External"/><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books.google.com/books?id=-HC8pLiZk4gC&amp;pg=PA48&amp;lpg=PA48&amp;dq=%D0%9B%D1%8B%D0%BA%D0%BE%D0%B2%D1%8B+%D0%B6%D0%B5%D0%BB%D0%B5%D0%B7%D0%BD%D1%8B%D0%B5+%D0%BF%D1%82%D0%B8%D1%86%D1%8B&amp;source=bl&amp;ots=o_uQuR1PrN&amp;sig=xyOOt3FTaJ8gBamfDGzQCJFiaDk&amp;hl=en&amp;sa=X&amp;ei=x7-NUKduhruKArqTgPAG&amp;ved=0CDoQ6AEwBA" TargetMode="External"/><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books.google.com/books?id=-HC8pLiZk4gC&amp;pg=PA48&amp;lpg=PA48&amp;dq=%D0%9B%D1%8B%D0%BA%D0%BE%D0%B2%D1%8B+%D0%B6%D0%B5%D0%BB%D0%B5%D0%B7%D0%BD%D1%8B%D0%B5+%D0%BF%D1%82%D0%B8%D1%86%D1%8B&amp;source=bl&amp;ots=o_uQuR1PrN&amp;sig=xyOOt3FTaJ8gBamfDGzQCJFiaDk&amp;hl=en&amp;sa=X&amp;ei=x7-NUKduhruKArqTgPAG&amp;ved=0CDoQ6AEwBA" TargetMode="External"/><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books.google.com/books?id=-HC8pLiZk4gC&amp;pg=PA48&amp;lpg=PA48&amp;dq=%D0%9B%D1%8B%D0%BA%D0%BE%D0%B2%D1%8B+%D0%B6%D0%B5%D0%BB%D0%B5%D0%B7%D0%BD%D1%8B%D0%B5+%D0%BF%D1%82%D0%B8%D1%86%D1%8B&amp;source=bl&amp;ots=o_uQuR1PrN&amp;sig=xyOOt3FTaJ8gBamfDGzQCJFiaDk&amp;hl=en&amp;sa=X&amp;ei=x7-NUKduhruKArqTgPAG&amp;ved=0CDoQ6AEwBA" TargetMode="External"/><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Fermi_Principl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whoi.edu/cms/files/Slides02_68243.pdf" TargetMode="External"/><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Fermi_Principl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n.wikipedia.org/wiki/Fermi_Principl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Можно музыку обыграть</a:t>
            </a:r>
            <a:endParaRPr lang="en-US" dirty="0"/>
          </a:p>
        </p:txBody>
      </p:sp>
      <p:sp>
        <p:nvSpPr>
          <p:cNvPr id="4" name="Slide Number Placeholder 3"/>
          <p:cNvSpPr>
            <a:spLocks noGrp="1"/>
          </p:cNvSpPr>
          <p:nvPr>
            <p:ph type="sldNum" sz="quarter" idx="10"/>
          </p:nvPr>
        </p:nvSpPr>
        <p:spPr/>
        <p:txBody>
          <a:bodyPr/>
          <a:lstStyle/>
          <a:p>
            <a:fld id="{9F925097-9440-45CD-9ECD-9889BBB2E89D}" type="slidenum">
              <a:rPr lang="en-US" smtClean="0"/>
              <a:t>1</a:t>
            </a:fld>
            <a:endParaRPr lang="en-US"/>
          </a:p>
        </p:txBody>
      </p:sp>
    </p:spTree>
    <p:extLst>
      <p:ext uri="{BB962C8B-B14F-4D97-AF65-F5344CB8AC3E}">
        <p14:creationId xmlns:p14="http://schemas.microsoft.com/office/powerpoint/2010/main" val="710359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Medieval UFOs:</a:t>
            </a:r>
            <a:r>
              <a:rPr lang="en-US" baseline="0" dirty="0"/>
              <a:t> http://science.howstuffworks.com/space/aliens-ufos/ufo-history2.htm ; http://www.violations.org.uk/medieval_ufos.html</a:t>
            </a:r>
          </a:p>
          <a:p>
            <a:r>
              <a:rPr lang="en-US" baseline="0" dirty="0"/>
              <a:t>Wikipedia: http://en.wikipedia.org/wiki/UFO; good list of notable sightings, from early history: http://en.wikipedia.org/wiki/List_of_UFO_sightings </a:t>
            </a:r>
          </a:p>
          <a:p>
            <a:r>
              <a:rPr lang="en-US" baseline="0" dirty="0"/>
              <a:t>Common signs: http://www.bibliotecapleyades.net/ciencia/ufo_briefingdocument/ifoufo.htm</a:t>
            </a:r>
            <a:endParaRPr lang="en-US" dirty="0"/>
          </a:p>
        </p:txBody>
      </p:sp>
      <p:sp>
        <p:nvSpPr>
          <p:cNvPr id="4" name="Slide Number Placeholder 3"/>
          <p:cNvSpPr>
            <a:spLocks noGrp="1"/>
          </p:cNvSpPr>
          <p:nvPr>
            <p:ph type="sldNum" sz="quarter" idx="10"/>
          </p:nvPr>
        </p:nvSpPr>
        <p:spPr/>
        <p:txBody>
          <a:bodyPr/>
          <a:lstStyle/>
          <a:p>
            <a:fld id="{9F925097-9440-45CD-9ECD-9889BBB2E89D}" type="slidenum">
              <a:rPr lang="en-US" smtClean="0"/>
              <a:t>26</a:t>
            </a:fld>
            <a:endParaRPr lang="en-US"/>
          </a:p>
        </p:txBody>
      </p:sp>
    </p:spTree>
    <p:extLst>
      <p:ext uri="{BB962C8B-B14F-4D97-AF65-F5344CB8AC3E}">
        <p14:creationId xmlns:p14="http://schemas.microsoft.com/office/powerpoint/2010/main" val="1192216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Interesting</a:t>
            </a:r>
            <a:r>
              <a:rPr lang="en-US" baseline="0" dirty="0"/>
              <a:t> case: http://en.wikipedia.org/wiki/Kelly-Hopkinsville_encounter</a:t>
            </a:r>
          </a:p>
          <a:p>
            <a:r>
              <a:rPr lang="en-US" baseline="0" dirty="0"/>
              <a:t>Good list of interesting sightings: http://www.nerdygaga.com/10946/unidentified-flying-object/ </a:t>
            </a:r>
          </a:p>
          <a:p>
            <a:r>
              <a:rPr lang="en-US" baseline="0" dirty="0"/>
              <a:t>Good sight on unusual aircraft: http://www.unrealaircraft.com/wings/wings.php </a:t>
            </a:r>
            <a:endParaRPr lang="en-US" dirty="0"/>
          </a:p>
        </p:txBody>
      </p:sp>
      <p:sp>
        <p:nvSpPr>
          <p:cNvPr id="4" name="Slide Number Placeholder 3"/>
          <p:cNvSpPr>
            <a:spLocks noGrp="1"/>
          </p:cNvSpPr>
          <p:nvPr>
            <p:ph type="sldNum" sz="quarter" idx="10"/>
          </p:nvPr>
        </p:nvSpPr>
        <p:spPr/>
        <p:txBody>
          <a:bodyPr/>
          <a:lstStyle/>
          <a:p>
            <a:fld id="{9F925097-9440-45CD-9ECD-9889BBB2E89D}" type="slidenum">
              <a:rPr lang="en-US" smtClean="0"/>
              <a:t>27</a:t>
            </a:fld>
            <a:endParaRPr lang="en-US"/>
          </a:p>
        </p:txBody>
      </p:sp>
    </p:spTree>
    <p:extLst>
      <p:ext uri="{BB962C8B-B14F-4D97-AF65-F5344CB8AC3E}">
        <p14:creationId xmlns:p14="http://schemas.microsoft.com/office/powerpoint/2010/main" val="660955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Frequency of UFO sighting in USSR/Russia: http://www.ufozone.h1.ru/uz_diag.shtml;</a:t>
            </a:r>
            <a:r>
              <a:rPr lang="en-US" baseline="0" dirty="0"/>
              <a:t> similar stats for USA: http://www.openminds.tv/analyzing-august-2011-ufo-wave-802/ (interesting, the 11-year periodicity seems to hold!); UFO sightings data 1947-1952: http://www.unexplained-mysteries.com/forum/index.php?showtopic=181191; </a:t>
            </a:r>
            <a:r>
              <a:rPr lang="en-US" dirty="0">
                <a:hlinkClick r:id="rId3"/>
              </a:rPr>
              <a:t>http://www.nuforc.org/</a:t>
            </a:r>
            <a:r>
              <a:rPr lang="en-US" dirty="0"/>
              <a:t> seems to carry some reporting back</a:t>
            </a:r>
            <a:r>
              <a:rPr lang="en-US" baseline="0" dirty="0"/>
              <a:t> to 1910s; http://goinghomesoon.com/images/full/october/ufo_sightings_chart.jpg; this finally has good stats on explained/unexplained: </a:t>
            </a:r>
            <a:r>
              <a:rPr lang="en-US" dirty="0">
                <a:hlinkClick r:id="rId4"/>
              </a:rPr>
              <a:t>http://www.cnes-geipan.fr/index.php?id=196</a:t>
            </a:r>
            <a:r>
              <a:rPr lang="en-US" dirty="0"/>
              <a:t> ; telescope sales: </a:t>
            </a:r>
            <a:r>
              <a:rPr lang="en-US" dirty="0">
                <a:hlinkClick r:id="rId5"/>
              </a:rPr>
              <a:t>http://www.cloudynights.com/ubbthreads/showflat.php/Cat/1,2,3,4,5,8,9,10/Number/4058371/Main/4045525</a:t>
            </a:r>
            <a:r>
              <a:rPr lang="en-US" dirty="0"/>
              <a:t> ; sensors sales data </a:t>
            </a:r>
            <a:r>
              <a:rPr lang="en-US" dirty="0">
                <a:hlinkClick r:id="rId6"/>
              </a:rPr>
              <a:t>http://www.bis.doc.gov/news/2006/wholereportwithappendices10_12_06.pdf</a:t>
            </a:r>
            <a:r>
              <a:rPr lang="en-US" dirty="0"/>
              <a:t> ; http://www.numberof.net/number-of-airline-passengers-per-year/</a:t>
            </a:r>
          </a:p>
        </p:txBody>
      </p:sp>
      <p:sp>
        <p:nvSpPr>
          <p:cNvPr id="4" name="Slide Number Placeholder 3"/>
          <p:cNvSpPr>
            <a:spLocks noGrp="1"/>
          </p:cNvSpPr>
          <p:nvPr>
            <p:ph type="sldNum" sz="quarter" idx="10"/>
          </p:nvPr>
        </p:nvSpPr>
        <p:spPr/>
        <p:txBody>
          <a:bodyPr/>
          <a:lstStyle/>
          <a:p>
            <a:fld id="{9F925097-9440-45CD-9ECD-9889BBB2E89D}" type="slidenum">
              <a:rPr lang="en-US" smtClean="0"/>
              <a:t>58</a:t>
            </a:fld>
            <a:endParaRPr lang="en-US"/>
          </a:p>
        </p:txBody>
      </p:sp>
    </p:spTree>
    <p:extLst>
      <p:ext uri="{BB962C8B-B14F-4D97-AF65-F5344CB8AC3E}">
        <p14:creationId xmlns:p14="http://schemas.microsoft.com/office/powerpoint/2010/main" val="2957858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Frequency of UFO sighting in USSR/Russia: http://www.ufozone.h1.ru/uz_diag.shtml;</a:t>
            </a:r>
            <a:r>
              <a:rPr lang="en-US" baseline="0" dirty="0"/>
              <a:t> similar stats for USA: http://www.openminds.tv/analyzing-august-2011-ufo-wave-802/ (interesting, the 11-year periodicity seems to hold!); UFO sightings data 1947-1952: http://www.unexplained-mysteries.com/forum/index.php?showtopic=181191; </a:t>
            </a:r>
            <a:r>
              <a:rPr lang="en-US" dirty="0">
                <a:hlinkClick r:id="rId3"/>
              </a:rPr>
              <a:t>http://www.nuforc.org/</a:t>
            </a:r>
            <a:r>
              <a:rPr lang="en-US" dirty="0"/>
              <a:t> seems to carry some reporting back</a:t>
            </a:r>
            <a:r>
              <a:rPr lang="en-US" baseline="0" dirty="0"/>
              <a:t> to 1910s; http://goinghomesoon.com/images/full/october/ufo_sightings_chart.jpg; this finally has good stats on explained/unexplained: </a:t>
            </a:r>
            <a:r>
              <a:rPr lang="en-US" dirty="0">
                <a:hlinkClick r:id="rId4"/>
              </a:rPr>
              <a:t>http://www.cnes-geipan.fr/index.php?id=196</a:t>
            </a:r>
            <a:r>
              <a:rPr lang="en-US" dirty="0"/>
              <a:t> ; telescope sales: </a:t>
            </a:r>
            <a:r>
              <a:rPr lang="en-US" dirty="0">
                <a:hlinkClick r:id="rId5"/>
              </a:rPr>
              <a:t>http://www.cloudynights.com/ubbthreads/showflat.php/Cat/1,2,3,4,5,8,9,10/Number/4058371/Main/4045525</a:t>
            </a:r>
            <a:r>
              <a:rPr lang="en-US" dirty="0"/>
              <a:t> ; sensors sales data </a:t>
            </a:r>
            <a:r>
              <a:rPr lang="en-US" dirty="0">
                <a:hlinkClick r:id="rId6"/>
              </a:rPr>
              <a:t>http://www.bis.doc.gov/news/2006/wholereportwithappendices10_12_06.pdf</a:t>
            </a:r>
            <a:r>
              <a:rPr lang="en-US" dirty="0"/>
              <a:t> ; http://www.numberof.net/number-of-airline-passengers-per-year/</a:t>
            </a:r>
          </a:p>
        </p:txBody>
      </p:sp>
      <p:sp>
        <p:nvSpPr>
          <p:cNvPr id="4" name="Slide Number Placeholder 3"/>
          <p:cNvSpPr>
            <a:spLocks noGrp="1"/>
          </p:cNvSpPr>
          <p:nvPr>
            <p:ph type="sldNum" sz="quarter" idx="10"/>
          </p:nvPr>
        </p:nvSpPr>
        <p:spPr/>
        <p:txBody>
          <a:bodyPr/>
          <a:lstStyle/>
          <a:p>
            <a:fld id="{9F925097-9440-45CD-9ECD-9889BBB2E89D}" type="slidenum">
              <a:rPr lang="en-US" smtClean="0"/>
              <a:t>59</a:t>
            </a:fld>
            <a:endParaRPr lang="en-US"/>
          </a:p>
        </p:txBody>
      </p:sp>
    </p:spTree>
    <p:extLst>
      <p:ext uri="{BB962C8B-B14F-4D97-AF65-F5344CB8AC3E}">
        <p14:creationId xmlns:p14="http://schemas.microsoft.com/office/powerpoint/2010/main" val="2957858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Frequency of UFO sighting in USSR/Russia: http://www.ufozone.h1.ru/uz_diag.shtml;</a:t>
            </a:r>
            <a:r>
              <a:rPr lang="en-US" baseline="0" dirty="0"/>
              <a:t> similar stats for USA: http://www.openminds.tv/analyzing-august-2011-ufo-wave-802/ (interesting, the 11-year periodicity seems to hold!); UFO sightings data 1947-1952: http://www.unexplained-mysteries.com/forum/index.php?showtopic=181191; </a:t>
            </a:r>
            <a:r>
              <a:rPr lang="en-US" dirty="0">
                <a:hlinkClick r:id="rId3"/>
              </a:rPr>
              <a:t>http://www.nuforc.org/</a:t>
            </a:r>
            <a:r>
              <a:rPr lang="en-US" dirty="0"/>
              <a:t> seems to carry some reporting back</a:t>
            </a:r>
            <a:r>
              <a:rPr lang="en-US" baseline="0" dirty="0"/>
              <a:t> to 1910s; http://goinghomesoon.com/images/full/october/ufo_sightings_chart.jpg; this finally has good stats on explained/unexplained: </a:t>
            </a:r>
            <a:r>
              <a:rPr lang="en-US" dirty="0">
                <a:hlinkClick r:id="rId4"/>
              </a:rPr>
              <a:t>http://www.cnes-geipan.fr/index.php?id=196</a:t>
            </a:r>
            <a:r>
              <a:rPr lang="en-US" dirty="0"/>
              <a:t> ; telescope sales: </a:t>
            </a:r>
            <a:r>
              <a:rPr lang="en-US" dirty="0">
                <a:hlinkClick r:id="rId5"/>
              </a:rPr>
              <a:t>http://www.cloudynights.com/ubbthreads/showflat.php/Cat/1,2,3,4,5,8,9,10/Number/4058371/Main/4045525</a:t>
            </a:r>
            <a:r>
              <a:rPr lang="en-US" dirty="0"/>
              <a:t> ; sensors sales data </a:t>
            </a:r>
            <a:r>
              <a:rPr lang="en-US" dirty="0">
                <a:hlinkClick r:id="rId6"/>
              </a:rPr>
              <a:t>http://www.bis.doc.gov/news/2006/wholereportwithappendices10_12_06.pdf</a:t>
            </a:r>
            <a:r>
              <a:rPr lang="en-US" dirty="0"/>
              <a:t> ; http://www.numberof.net/number-of-airline-passengers-per-year/</a:t>
            </a:r>
          </a:p>
        </p:txBody>
      </p:sp>
      <p:sp>
        <p:nvSpPr>
          <p:cNvPr id="4" name="Slide Number Placeholder 3"/>
          <p:cNvSpPr>
            <a:spLocks noGrp="1"/>
          </p:cNvSpPr>
          <p:nvPr>
            <p:ph type="sldNum" sz="quarter" idx="10"/>
          </p:nvPr>
        </p:nvSpPr>
        <p:spPr/>
        <p:txBody>
          <a:bodyPr/>
          <a:lstStyle/>
          <a:p>
            <a:fld id="{9F925097-9440-45CD-9ECD-9889BBB2E89D}" type="slidenum">
              <a:rPr lang="en-US" smtClean="0"/>
              <a:t>60</a:t>
            </a:fld>
            <a:endParaRPr lang="en-US"/>
          </a:p>
        </p:txBody>
      </p:sp>
    </p:spTree>
    <p:extLst>
      <p:ext uri="{BB962C8B-B14F-4D97-AF65-F5344CB8AC3E}">
        <p14:creationId xmlns:p14="http://schemas.microsoft.com/office/powerpoint/2010/main" val="2957858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Frequency of UFO sighting in USSR/Russia: http://www.ufozone.h1.ru/uz_diag.shtml;</a:t>
            </a:r>
            <a:r>
              <a:rPr lang="en-US" baseline="0" dirty="0"/>
              <a:t> similar stats for USA: http://www.openminds.tv/analyzing-august-2011-ufo-wave-802/ (interesting, the 11-year periodicity seems to hold!); UFO sightings data 1947-1952: http://www.unexplained-mysteries.com/forum/index.php?showtopic=181191; </a:t>
            </a:r>
            <a:r>
              <a:rPr lang="en-US" dirty="0">
                <a:hlinkClick r:id="rId3"/>
              </a:rPr>
              <a:t>http://www.nuforc.org/</a:t>
            </a:r>
            <a:r>
              <a:rPr lang="en-US" dirty="0"/>
              <a:t> seems to carry some reporting back</a:t>
            </a:r>
            <a:r>
              <a:rPr lang="en-US" baseline="0" dirty="0"/>
              <a:t> to 1910s; http://goinghomesoon.com/images/full/october/ufo_sightings_chart.jpg; this finally has good stats on explained/unexplained: </a:t>
            </a:r>
            <a:r>
              <a:rPr lang="en-US" dirty="0">
                <a:hlinkClick r:id="rId4"/>
              </a:rPr>
              <a:t>http://www.cnes-geipan.fr/index.php?id=196</a:t>
            </a:r>
            <a:r>
              <a:rPr lang="en-US" dirty="0"/>
              <a:t> ; telescope sales: </a:t>
            </a:r>
            <a:r>
              <a:rPr lang="en-US" dirty="0">
                <a:hlinkClick r:id="rId5"/>
              </a:rPr>
              <a:t>http://www.cloudynights.com/ubbthreads/showflat.php/Cat/1,2,3,4,5,8,9,10/Number/4058371/Main/4045525</a:t>
            </a:r>
            <a:r>
              <a:rPr lang="en-US" dirty="0"/>
              <a:t> ; sensors sales data </a:t>
            </a:r>
            <a:r>
              <a:rPr lang="en-US" dirty="0">
                <a:hlinkClick r:id="rId6"/>
              </a:rPr>
              <a:t>http://www.bis.doc.gov/news/2006/wholereportwithappendices10_12_06.pdf</a:t>
            </a:r>
            <a:r>
              <a:rPr lang="en-US" dirty="0"/>
              <a:t> ; http://www.numberof.net/number-of-airline-passengers-per-year/</a:t>
            </a:r>
          </a:p>
          <a:p>
            <a:endParaRPr lang="en-US" dirty="0"/>
          </a:p>
          <a:p>
            <a:r>
              <a:rPr lang="en-US" dirty="0"/>
              <a:t>Camera sales: http://www.dpreview.com/news/2004/1/26/pmaresearch2003sales, </a:t>
            </a:r>
            <a:r>
              <a:rPr lang="en-US" dirty="0">
                <a:hlinkClick r:id="rId7"/>
              </a:rPr>
              <a:t>http://www.dcresource.com/news/newsitem.php?id=3862</a:t>
            </a:r>
            <a:endParaRPr lang="en-US" dirty="0"/>
          </a:p>
        </p:txBody>
      </p:sp>
      <p:sp>
        <p:nvSpPr>
          <p:cNvPr id="4" name="Slide Number Placeholder 3"/>
          <p:cNvSpPr>
            <a:spLocks noGrp="1"/>
          </p:cNvSpPr>
          <p:nvPr>
            <p:ph type="sldNum" sz="quarter" idx="10"/>
          </p:nvPr>
        </p:nvSpPr>
        <p:spPr/>
        <p:txBody>
          <a:bodyPr/>
          <a:lstStyle/>
          <a:p>
            <a:fld id="{9F925097-9440-45CD-9ECD-9889BBB2E89D}" type="slidenum">
              <a:rPr lang="en-US" smtClean="0"/>
              <a:t>62</a:t>
            </a:fld>
            <a:endParaRPr lang="en-US"/>
          </a:p>
        </p:txBody>
      </p:sp>
    </p:spTree>
    <p:extLst>
      <p:ext uri="{BB962C8B-B14F-4D97-AF65-F5344CB8AC3E}">
        <p14:creationId xmlns:p14="http://schemas.microsoft.com/office/powerpoint/2010/main" val="2957858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Frequency of UFO sighting in USSR/Russia: http://www.ufozone.h1.ru/uz_diag.shtml;</a:t>
            </a:r>
            <a:r>
              <a:rPr lang="en-US" baseline="0" dirty="0"/>
              <a:t> similar stats for USA: http://www.openminds.tv/analyzing-august-2011-ufo-wave-802/ (interesting, the 11-year periodicity seems to hold!); UFO sightings data 1947-1952: http://www.unexplained-mysteries.com/forum/index.php?showtopic=181191; </a:t>
            </a:r>
            <a:r>
              <a:rPr lang="en-US" dirty="0">
                <a:hlinkClick r:id="rId3"/>
              </a:rPr>
              <a:t>http://www.nuforc.org/</a:t>
            </a:r>
            <a:r>
              <a:rPr lang="en-US" dirty="0"/>
              <a:t> seems to carry some reporting back</a:t>
            </a:r>
            <a:r>
              <a:rPr lang="en-US" baseline="0" dirty="0"/>
              <a:t> to 1910s; http://goinghomesoon.com/images/full/october/ufo_sightings_chart.jpg; this finally has good stats on explained/unexplained: </a:t>
            </a:r>
            <a:r>
              <a:rPr lang="en-US" dirty="0">
                <a:hlinkClick r:id="rId4"/>
              </a:rPr>
              <a:t>http://www.cnes-geipan.fr/index.php?id=196</a:t>
            </a:r>
            <a:r>
              <a:rPr lang="en-US" dirty="0"/>
              <a:t> ; telescope sales: </a:t>
            </a:r>
            <a:r>
              <a:rPr lang="en-US" dirty="0">
                <a:hlinkClick r:id="rId5"/>
              </a:rPr>
              <a:t>http://www.cloudynights.com/ubbthreads/showflat.php/Cat/1,2,3,4,5,8,9,10/Number/4058371/Main/4045525</a:t>
            </a:r>
            <a:r>
              <a:rPr lang="en-US" dirty="0"/>
              <a:t> ; sensors sales data </a:t>
            </a:r>
            <a:r>
              <a:rPr lang="en-US" dirty="0">
                <a:hlinkClick r:id="rId6"/>
              </a:rPr>
              <a:t>http://www.bis.doc.gov/news/2006/wholereportwithappendices10_12_06.pdf</a:t>
            </a:r>
            <a:r>
              <a:rPr lang="en-US" dirty="0"/>
              <a:t> ; http://www.numberof.net/number-of-airline-passengers-per-year/</a:t>
            </a:r>
          </a:p>
        </p:txBody>
      </p:sp>
      <p:sp>
        <p:nvSpPr>
          <p:cNvPr id="4" name="Slide Number Placeholder 3"/>
          <p:cNvSpPr>
            <a:spLocks noGrp="1"/>
          </p:cNvSpPr>
          <p:nvPr>
            <p:ph type="sldNum" sz="quarter" idx="10"/>
          </p:nvPr>
        </p:nvSpPr>
        <p:spPr/>
        <p:txBody>
          <a:bodyPr/>
          <a:lstStyle/>
          <a:p>
            <a:fld id="{9F925097-9440-45CD-9ECD-9889BBB2E89D}" type="slidenum">
              <a:rPr lang="en-US" smtClean="0"/>
              <a:t>63</a:t>
            </a:fld>
            <a:endParaRPr lang="en-US"/>
          </a:p>
        </p:txBody>
      </p:sp>
    </p:spTree>
    <p:extLst>
      <p:ext uri="{BB962C8B-B14F-4D97-AF65-F5344CB8AC3E}">
        <p14:creationId xmlns:p14="http://schemas.microsoft.com/office/powerpoint/2010/main" val="2957858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one on waves http://science.kennesaw.edu/~jdirnber/oceanography/LecuturesOceanogr/LecWaves/LecWaves.html </a:t>
            </a:r>
          </a:p>
        </p:txBody>
      </p:sp>
      <p:sp>
        <p:nvSpPr>
          <p:cNvPr id="4" name="Slide Number Placeholder 3"/>
          <p:cNvSpPr>
            <a:spLocks noGrp="1"/>
          </p:cNvSpPr>
          <p:nvPr>
            <p:ph type="sldNum" sz="quarter" idx="10"/>
          </p:nvPr>
        </p:nvSpPr>
        <p:spPr/>
        <p:txBody>
          <a:bodyPr/>
          <a:lstStyle/>
          <a:p>
            <a:fld id="{9F925097-9440-45CD-9ECD-9889BBB2E89D}" type="slidenum">
              <a:rPr lang="en-US" smtClean="0"/>
              <a:t>69</a:t>
            </a:fld>
            <a:endParaRPr lang="en-US"/>
          </a:p>
        </p:txBody>
      </p:sp>
    </p:spTree>
    <p:extLst>
      <p:ext uri="{BB962C8B-B14F-4D97-AF65-F5344CB8AC3E}">
        <p14:creationId xmlns:p14="http://schemas.microsoft.com/office/powerpoint/2010/main" val="230633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http://en.wikipedia.org/wiki/Dna, http://en.wikipedia.org/wiki/Inorganic_polymer </a:t>
            </a:r>
          </a:p>
        </p:txBody>
      </p:sp>
      <p:sp>
        <p:nvSpPr>
          <p:cNvPr id="4" name="Slide Number Placeholder 3"/>
          <p:cNvSpPr>
            <a:spLocks noGrp="1"/>
          </p:cNvSpPr>
          <p:nvPr>
            <p:ph type="sldNum" sz="quarter" idx="10"/>
          </p:nvPr>
        </p:nvSpPr>
        <p:spPr/>
        <p:txBody>
          <a:bodyPr/>
          <a:lstStyle/>
          <a:p>
            <a:fld id="{9F925097-9440-45CD-9ECD-9889BBB2E89D}" type="slidenum">
              <a:rPr lang="en-US" smtClean="0"/>
              <a:t>74</a:t>
            </a:fld>
            <a:endParaRPr lang="en-US"/>
          </a:p>
        </p:txBody>
      </p:sp>
    </p:spTree>
    <p:extLst>
      <p:ext uri="{BB962C8B-B14F-4D97-AF65-F5344CB8AC3E}">
        <p14:creationId xmlns:p14="http://schemas.microsoft.com/office/powerpoint/2010/main" val="3327194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http://sprott.physics.wisc.edu/pubs/paper232.htm</a:t>
            </a:r>
          </a:p>
          <a:p>
            <a:endParaRPr lang="en-US" dirty="0"/>
          </a:p>
        </p:txBody>
      </p:sp>
      <p:sp>
        <p:nvSpPr>
          <p:cNvPr id="4" name="Slide Number Placeholder 3"/>
          <p:cNvSpPr>
            <a:spLocks noGrp="1"/>
          </p:cNvSpPr>
          <p:nvPr>
            <p:ph type="sldNum" sz="quarter" idx="10"/>
          </p:nvPr>
        </p:nvSpPr>
        <p:spPr/>
        <p:txBody>
          <a:bodyPr/>
          <a:lstStyle/>
          <a:p>
            <a:fld id="{9F925097-9440-45CD-9ECD-9889BBB2E89D}" type="slidenum">
              <a:rPr lang="en-US" smtClean="0"/>
              <a:t>79</a:t>
            </a:fld>
            <a:endParaRPr lang="en-US"/>
          </a:p>
        </p:txBody>
      </p:sp>
    </p:spTree>
    <p:extLst>
      <p:ext uri="{BB962C8B-B14F-4D97-AF65-F5344CB8AC3E}">
        <p14:creationId xmlns:p14="http://schemas.microsoft.com/office/powerpoint/2010/main" val="230633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http://space.jpl.nasa.gov </a:t>
            </a:r>
          </a:p>
        </p:txBody>
      </p:sp>
      <p:sp>
        <p:nvSpPr>
          <p:cNvPr id="4" name="Slide Number Placeholder 3"/>
          <p:cNvSpPr>
            <a:spLocks noGrp="1"/>
          </p:cNvSpPr>
          <p:nvPr>
            <p:ph type="sldNum" sz="quarter" idx="10"/>
          </p:nvPr>
        </p:nvSpPr>
        <p:spPr/>
        <p:txBody>
          <a:bodyPr/>
          <a:lstStyle/>
          <a:p>
            <a:fld id="{9F925097-9440-45CD-9ECD-9889BBB2E89D}" type="slidenum">
              <a:rPr lang="en-US" smtClean="0"/>
              <a:t>7</a:t>
            </a:fld>
            <a:endParaRPr lang="en-US"/>
          </a:p>
        </p:txBody>
      </p:sp>
    </p:spTree>
    <p:extLst>
      <p:ext uri="{BB962C8B-B14F-4D97-AF65-F5344CB8AC3E}">
        <p14:creationId xmlns:p14="http://schemas.microsoft.com/office/powerpoint/2010/main" val="2496695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one on waves http://science.kennesaw.edu/~jdirnber/oceanography/LecuturesOceanogr/LecWaves/LecWaves.html </a:t>
            </a:r>
          </a:p>
        </p:txBody>
      </p:sp>
      <p:sp>
        <p:nvSpPr>
          <p:cNvPr id="4" name="Slide Number Placeholder 3"/>
          <p:cNvSpPr>
            <a:spLocks noGrp="1"/>
          </p:cNvSpPr>
          <p:nvPr>
            <p:ph type="sldNum" sz="quarter" idx="10"/>
          </p:nvPr>
        </p:nvSpPr>
        <p:spPr/>
        <p:txBody>
          <a:bodyPr/>
          <a:lstStyle/>
          <a:p>
            <a:fld id="{9F925097-9440-45CD-9ECD-9889BBB2E89D}" type="slidenum">
              <a:rPr lang="en-US" smtClean="0"/>
              <a:t>80</a:t>
            </a:fld>
            <a:endParaRPr lang="en-US"/>
          </a:p>
        </p:txBody>
      </p:sp>
    </p:spTree>
    <p:extLst>
      <p:ext uri="{BB962C8B-B14F-4D97-AF65-F5344CB8AC3E}">
        <p14:creationId xmlns:p14="http://schemas.microsoft.com/office/powerpoint/2010/main" val="230633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Language</a:t>
            </a:r>
            <a:r>
              <a:rPr lang="en-US" baseline="0" dirty="0"/>
              <a:t> families: http://en.wikipedia.org/wiki/Language_family and in Australia http://en.wikipedia.org/wiki/Indigenous_Australian_languages (22 language FAMILIES!) Or, this is perfect: http://en.wikipedia.org/wiki/List_of_Australian_Aboriginal_languages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http://en.wikipedia.org/wiki/Sino-Roman_relations   http://www.sacred-texts.com/astro/ml/ml19.htm (on</a:t>
            </a:r>
            <a:r>
              <a:rPr lang="en-US" baseline="0" dirty="0"/>
              <a:t> Moon’s habitability) http://www.antiquespectacles.com/telescopes/telescopes.htm (telescopes resolution history) http://en.wikipedia.org/wiki/History_of_London ; history of canals http://en.wikipedia.org/wiki/Canals ; telescope limiting at http://www.cruxis.com/scope/limitingmagnitude.htm; early projects on communication with Martians: http://weirdaustralia.com/2011/10/28/communicating-with-martians-early-20th-century-musings-on-our-interplanetary-neighbours/ ; </a:t>
            </a:r>
            <a:r>
              <a:rPr lang="en-US" b="1" dirty="0"/>
              <a:t>Detectability of Extraterrestrial Technological Activities</a:t>
            </a:r>
            <a:r>
              <a:rPr lang="en-US" b="0" dirty="0"/>
              <a:t>:</a:t>
            </a:r>
            <a:r>
              <a:rPr lang="en-US" b="0" baseline="0" dirty="0"/>
              <a:t> http://www.coseti.org/lemarch1.htm ; http://setifaq.org/faq.html#1.2.3 (SETI FAQ; some on TV detection). </a:t>
            </a:r>
            <a:endParaRPr lang="en-US" b="1" dirty="0"/>
          </a:p>
        </p:txBody>
      </p:sp>
      <p:sp>
        <p:nvSpPr>
          <p:cNvPr id="4" name="Slide Number Placeholder 3"/>
          <p:cNvSpPr>
            <a:spLocks noGrp="1"/>
          </p:cNvSpPr>
          <p:nvPr>
            <p:ph type="sldNum" sz="quarter" idx="10"/>
          </p:nvPr>
        </p:nvSpPr>
        <p:spPr/>
        <p:txBody>
          <a:bodyPr/>
          <a:lstStyle/>
          <a:p>
            <a:fld id="{9F925097-9440-45CD-9ECD-9889BBB2E89D}" type="slidenum">
              <a:rPr lang="en-US" smtClean="0"/>
              <a:t>84</a:t>
            </a:fld>
            <a:endParaRPr lang="en-US"/>
          </a:p>
        </p:txBody>
      </p:sp>
    </p:spTree>
    <p:extLst>
      <p:ext uri="{BB962C8B-B14F-4D97-AF65-F5344CB8AC3E}">
        <p14:creationId xmlns:p14="http://schemas.microsoft.com/office/powerpoint/2010/main" val="1369586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Language</a:t>
            </a:r>
            <a:r>
              <a:rPr lang="en-US" baseline="0" dirty="0"/>
              <a:t> families: http://en.wikipedia.org/wiki/Language_family and in </a:t>
            </a:r>
            <a:r>
              <a:rPr lang="en-US" baseline="0" dirty="0" err="1"/>
              <a:t>Austalia</a:t>
            </a:r>
            <a:r>
              <a:rPr lang="en-US" baseline="0" dirty="0"/>
              <a:t> http://en.wikipedia.org/wiki/Indigenous_Australian_languages (22 language FAMILIES!) Or, this is perfect: http://en.wikipedia.org/wiki/List_of_Australian_Aboriginal_languages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http://en.wikipedia.org/wiki/Sino-Roman_relations   http://www.sacred-texts.com/astro/ml/ml19.htm (on</a:t>
            </a:r>
            <a:r>
              <a:rPr lang="en-US" baseline="0" dirty="0"/>
              <a:t> Moon’s habitability) http://www.antiquespectacles.com/telescopes/telescopes.htm (telescopes resolution history) http://en.wikipedia.org/wiki/History_of_London ; history of canals http://en.wikipedia.org/wiki/Canals ; telescope limiting at http://www.cruxis.com/scope/limitingmagnitude.htm; early projects on communication with Martians: http://weirdaustralia.com/2011/10/28/communicating-with-martians-early-20th-century-musings-on-our-interplanetary-neighbours/ ; </a:t>
            </a:r>
            <a:r>
              <a:rPr lang="en-US" b="1" dirty="0"/>
              <a:t>Detectability of Extraterrestrial Technological Activities</a:t>
            </a:r>
            <a:r>
              <a:rPr lang="en-US" b="0" dirty="0"/>
              <a:t>:</a:t>
            </a:r>
            <a:r>
              <a:rPr lang="en-US" b="0" baseline="0" dirty="0"/>
              <a:t> http://www.coseti.org/lemarch1.htm ; http://setifaq.org/faq.html#1.2.3 (SETI FAQ; some on TV detection). </a:t>
            </a:r>
            <a:endParaRPr lang="en-US" b="1" dirty="0"/>
          </a:p>
        </p:txBody>
      </p:sp>
      <p:sp>
        <p:nvSpPr>
          <p:cNvPr id="4" name="Slide Number Placeholder 3"/>
          <p:cNvSpPr>
            <a:spLocks noGrp="1"/>
          </p:cNvSpPr>
          <p:nvPr>
            <p:ph type="sldNum" sz="quarter" idx="10"/>
          </p:nvPr>
        </p:nvSpPr>
        <p:spPr/>
        <p:txBody>
          <a:bodyPr/>
          <a:lstStyle/>
          <a:p>
            <a:fld id="{9F925097-9440-45CD-9ECD-9889BBB2E89D}" type="slidenum">
              <a:rPr lang="en-US" smtClean="0"/>
              <a:t>85</a:t>
            </a:fld>
            <a:endParaRPr lang="en-US"/>
          </a:p>
        </p:txBody>
      </p:sp>
    </p:spTree>
    <p:extLst>
      <p:ext uri="{BB962C8B-B14F-4D97-AF65-F5344CB8AC3E}">
        <p14:creationId xmlns:p14="http://schemas.microsoft.com/office/powerpoint/2010/main" val="1369586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Language</a:t>
            </a:r>
            <a:r>
              <a:rPr lang="en-US" baseline="0" dirty="0"/>
              <a:t> families: http://en.wikipedia.org/wiki/Language_family and in </a:t>
            </a:r>
            <a:r>
              <a:rPr lang="en-US" baseline="0" dirty="0" err="1"/>
              <a:t>Austalia</a:t>
            </a:r>
            <a:r>
              <a:rPr lang="en-US" baseline="0" dirty="0"/>
              <a:t> http://en.wikipedia.org/wiki/Indigenous_Australian_languages (22 language FAMILIES!) Or, this is perfect: http://en.wikipedia.org/wiki/List_of_Australian_Aboriginal_languages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http://en.wikipedia.org/wiki/Sino-Roman_relations   http://www.sacred-texts.com/astro/ml/ml19.htm (on</a:t>
            </a:r>
            <a:r>
              <a:rPr lang="en-US" baseline="0" dirty="0"/>
              <a:t> Moon’s habitability) http://www.antiquespectacles.com/telescopes/telescopes.htm (telescopes resolution history) http://en.wikipedia.org/wiki/History_of_London ; history of canals http://en.wikipedia.org/wiki/Canals ; telescope limiting at http://www.cruxis.com/scope/limitingmagnitude.htm; early projects on communication with Martians: http://weirdaustralia.com/2011/10/28/communicating-with-martians-early-20th-century-musings-on-our-interplanetary-neighbours/ ; </a:t>
            </a:r>
            <a:r>
              <a:rPr lang="en-US" b="1" dirty="0"/>
              <a:t>Detectability of Extraterrestrial Technological Activities</a:t>
            </a:r>
            <a:r>
              <a:rPr lang="en-US" b="0" dirty="0"/>
              <a:t>:</a:t>
            </a:r>
            <a:r>
              <a:rPr lang="en-US" b="0" baseline="0" dirty="0"/>
              <a:t> http://www.coseti.org/lemarch1.htm ; http://setifaq.org/faq.html#1.2.3 (SETI FAQ; some on TV detection). </a:t>
            </a:r>
            <a:endParaRPr lang="en-US" b="1" dirty="0"/>
          </a:p>
        </p:txBody>
      </p:sp>
      <p:sp>
        <p:nvSpPr>
          <p:cNvPr id="4" name="Slide Number Placeholder 3"/>
          <p:cNvSpPr>
            <a:spLocks noGrp="1"/>
          </p:cNvSpPr>
          <p:nvPr>
            <p:ph type="sldNum" sz="quarter" idx="10"/>
          </p:nvPr>
        </p:nvSpPr>
        <p:spPr/>
        <p:txBody>
          <a:bodyPr/>
          <a:lstStyle/>
          <a:p>
            <a:fld id="{9F925097-9440-45CD-9ECD-9889BBB2E89D}" type="slidenum">
              <a:rPr lang="en-US" smtClean="0"/>
              <a:t>86</a:t>
            </a:fld>
            <a:endParaRPr lang="en-US"/>
          </a:p>
        </p:txBody>
      </p:sp>
    </p:spTree>
    <p:extLst>
      <p:ext uri="{BB962C8B-B14F-4D97-AF65-F5344CB8AC3E}">
        <p14:creationId xmlns:p14="http://schemas.microsoft.com/office/powerpoint/2010/main" val="1369586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Language</a:t>
            </a:r>
            <a:r>
              <a:rPr lang="en-US" baseline="0" dirty="0"/>
              <a:t> families: http://en.wikipedia.org/wiki/Language_family and in </a:t>
            </a:r>
            <a:r>
              <a:rPr lang="en-US" baseline="0" dirty="0" err="1"/>
              <a:t>Austalia</a:t>
            </a:r>
            <a:r>
              <a:rPr lang="en-US" baseline="0" dirty="0"/>
              <a:t> http://en.wikipedia.org/wiki/Indigenous_Australian_languages (22 language FAMILIES!) Or, this is perfect: http://en.wikipedia.org/wiki/List_of_Australian_Aboriginal_languages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http://en.wikipedia.org/wiki/Sino-Roman_relations   http://www.sacred-texts.com/astro/ml/ml19.htm (on</a:t>
            </a:r>
            <a:r>
              <a:rPr lang="en-US" baseline="0" dirty="0"/>
              <a:t> Moon’s habitability) http://www.antiquespectacles.com/telescopes/telescopes.htm (telescopes resolution history) http://en.wikipedia.org/wiki/History_of_London ; history of canals http://en.wikipedia.org/wiki/Canals ; telescope limiting at http://www.cruxis.com/scope/limitingmagnitude.htm; early projects on communication with Martians: http://weirdaustralia.com/2011/10/28/communicating-with-martians-early-20th-century-musings-on-our-interplanetary-neighbours/ ; </a:t>
            </a:r>
            <a:r>
              <a:rPr lang="en-US" b="1" dirty="0"/>
              <a:t>Detectability of Extraterrestrial Technological Activities</a:t>
            </a:r>
            <a:r>
              <a:rPr lang="en-US" b="0" dirty="0"/>
              <a:t>:</a:t>
            </a:r>
            <a:r>
              <a:rPr lang="en-US" b="0" baseline="0" dirty="0"/>
              <a:t> http://www.coseti.org/lemarch1.htm ; http://setifaq.org/faq.html#1.2.3 (SETI FAQ; some on TV detection). </a:t>
            </a:r>
            <a:endParaRPr lang="en-US" b="1" dirty="0"/>
          </a:p>
        </p:txBody>
      </p:sp>
      <p:sp>
        <p:nvSpPr>
          <p:cNvPr id="4" name="Slide Number Placeholder 3"/>
          <p:cNvSpPr>
            <a:spLocks noGrp="1"/>
          </p:cNvSpPr>
          <p:nvPr>
            <p:ph type="sldNum" sz="quarter" idx="10"/>
          </p:nvPr>
        </p:nvSpPr>
        <p:spPr/>
        <p:txBody>
          <a:bodyPr/>
          <a:lstStyle/>
          <a:p>
            <a:fld id="{9F925097-9440-45CD-9ECD-9889BBB2E89D}" type="slidenum">
              <a:rPr lang="en-US" smtClean="0"/>
              <a:t>87</a:t>
            </a:fld>
            <a:endParaRPr lang="en-US"/>
          </a:p>
        </p:txBody>
      </p:sp>
    </p:spTree>
    <p:extLst>
      <p:ext uri="{BB962C8B-B14F-4D97-AF65-F5344CB8AC3E}">
        <p14:creationId xmlns:p14="http://schemas.microsoft.com/office/powerpoint/2010/main" val="1369586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Language</a:t>
            </a:r>
            <a:r>
              <a:rPr lang="en-US" baseline="0" dirty="0"/>
              <a:t> families: http://en.wikipedia.org/wiki/Language_family and in </a:t>
            </a:r>
            <a:r>
              <a:rPr lang="en-US" baseline="0" dirty="0" err="1"/>
              <a:t>Austalia</a:t>
            </a:r>
            <a:r>
              <a:rPr lang="en-US" baseline="0" dirty="0"/>
              <a:t> http://en.wikipedia.org/wiki/Indigenous_Australian_languages (22 language FAMILIES!) Or, this is perfect: http://en.wikipedia.org/wiki/List_of_Australian_Aboriginal_languages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http://en.wikipedia.org/wiki/Sino-Roman_relations   http://www.sacred-texts.com/astro/ml/ml19.htm (on</a:t>
            </a:r>
            <a:r>
              <a:rPr lang="en-US" baseline="0" dirty="0"/>
              <a:t> Moon’s habitability) http://www.antiquespectacles.com/telescopes/telescopes.htm (telescopes resolution history) http://en.wikipedia.org/wiki/History_of_London ; history of canals http://en.wikipedia.org/wiki/Canals ; telescope limiting at http://www.cruxis.com/scope/limitingmagnitude.htm; early projects on communication with Martians: http://weirdaustralia.com/2011/10/28/communicating-with-martians-early-20th-century-musings-on-our-interplanetary-neighbours/ ; </a:t>
            </a:r>
            <a:r>
              <a:rPr lang="en-US" b="1" dirty="0"/>
              <a:t>Detectability of Extraterrestrial Technological Activities</a:t>
            </a:r>
            <a:r>
              <a:rPr lang="en-US" b="0" dirty="0"/>
              <a:t>:</a:t>
            </a:r>
            <a:r>
              <a:rPr lang="en-US" b="0" baseline="0" dirty="0"/>
              <a:t> http://www.coseti.org/lemarch1.htm ; http://setifaq.org/faq.html#1.2.3 (SETI FAQ; some on TV detection). </a:t>
            </a:r>
            <a:endParaRPr lang="en-US" b="1" dirty="0"/>
          </a:p>
        </p:txBody>
      </p:sp>
      <p:sp>
        <p:nvSpPr>
          <p:cNvPr id="4" name="Slide Number Placeholder 3"/>
          <p:cNvSpPr>
            <a:spLocks noGrp="1"/>
          </p:cNvSpPr>
          <p:nvPr>
            <p:ph type="sldNum" sz="quarter" idx="10"/>
          </p:nvPr>
        </p:nvSpPr>
        <p:spPr/>
        <p:txBody>
          <a:bodyPr/>
          <a:lstStyle/>
          <a:p>
            <a:fld id="{9F925097-9440-45CD-9ECD-9889BBB2E89D}" type="slidenum">
              <a:rPr lang="en-US" smtClean="0"/>
              <a:t>88</a:t>
            </a:fld>
            <a:endParaRPr lang="en-US"/>
          </a:p>
        </p:txBody>
      </p:sp>
    </p:spTree>
    <p:extLst>
      <p:ext uri="{BB962C8B-B14F-4D97-AF65-F5344CB8AC3E}">
        <p14:creationId xmlns:p14="http://schemas.microsoft.com/office/powerpoint/2010/main" val="1369586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Language</a:t>
            </a:r>
            <a:r>
              <a:rPr lang="en-US" baseline="0" dirty="0"/>
              <a:t> families: http://en.wikipedia.org/wiki/Language_family and in </a:t>
            </a:r>
            <a:r>
              <a:rPr lang="en-US" baseline="0" dirty="0" err="1"/>
              <a:t>Austalia</a:t>
            </a:r>
            <a:r>
              <a:rPr lang="en-US" baseline="0" dirty="0"/>
              <a:t> http://en.wikipedia.org/wiki/Indigenous_Australian_languages (22 language FAMILIES!) Or, this is perfect: http://en.wikipedia.org/wiki/List_of_Australian_Aboriginal_languages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http://en.wikipedia.org/wiki/Sino-Roman_relations   http://www.sacred-texts.com/astro/ml/ml19.htm (on</a:t>
            </a:r>
            <a:r>
              <a:rPr lang="en-US" baseline="0" dirty="0"/>
              <a:t> Moon’s habitability) http://www.antiquespectacles.com/telescopes/telescopes.htm (telescopes resolution history) http://en.wikipedia.org/wiki/History_of_London ; history of canals http://en.wikipedia.org/wiki/Canals ; telescope limiting at http://www.cruxis.com/scope/limitingmagnitude.htm; early projects on communication with Martians: http://weirdaustralia.com/2011/10/28/communicating-with-martians-early-20th-century-musings-on-our-interplanetary-neighbours/ ; </a:t>
            </a:r>
            <a:r>
              <a:rPr lang="en-US" b="1" dirty="0"/>
              <a:t>Detectability of Extraterrestrial Technological Activities</a:t>
            </a:r>
            <a:r>
              <a:rPr lang="en-US" b="0" dirty="0"/>
              <a:t>:</a:t>
            </a:r>
            <a:r>
              <a:rPr lang="en-US" b="0" baseline="0" dirty="0"/>
              <a:t> http://www.coseti.org/lemarch1.htm ; http://setifaq.org/faq.html#1.2.3 (SETI FAQ; some on TV detection). </a:t>
            </a:r>
            <a:endParaRPr lang="en-US" b="1" dirty="0"/>
          </a:p>
        </p:txBody>
      </p:sp>
      <p:sp>
        <p:nvSpPr>
          <p:cNvPr id="4" name="Slide Number Placeholder 3"/>
          <p:cNvSpPr>
            <a:spLocks noGrp="1"/>
          </p:cNvSpPr>
          <p:nvPr>
            <p:ph type="sldNum" sz="quarter" idx="10"/>
          </p:nvPr>
        </p:nvSpPr>
        <p:spPr/>
        <p:txBody>
          <a:bodyPr/>
          <a:lstStyle/>
          <a:p>
            <a:fld id="{9F925097-9440-45CD-9ECD-9889BBB2E89D}" type="slidenum">
              <a:rPr lang="en-US" smtClean="0"/>
              <a:t>89</a:t>
            </a:fld>
            <a:endParaRPr lang="en-US"/>
          </a:p>
        </p:txBody>
      </p:sp>
    </p:spTree>
    <p:extLst>
      <p:ext uri="{BB962C8B-B14F-4D97-AF65-F5344CB8AC3E}">
        <p14:creationId xmlns:p14="http://schemas.microsoft.com/office/powerpoint/2010/main" val="1369586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http://en.wikipedia.org/wiki/Geological_history_of_Mars </a:t>
            </a:r>
          </a:p>
        </p:txBody>
      </p:sp>
      <p:sp>
        <p:nvSpPr>
          <p:cNvPr id="4" name="Slide Number Placeholder 3"/>
          <p:cNvSpPr>
            <a:spLocks noGrp="1"/>
          </p:cNvSpPr>
          <p:nvPr>
            <p:ph type="sldNum" sz="quarter" idx="10"/>
          </p:nvPr>
        </p:nvSpPr>
        <p:spPr/>
        <p:txBody>
          <a:bodyPr/>
          <a:lstStyle/>
          <a:p>
            <a:fld id="{9F925097-9440-45CD-9ECD-9889BBB2E89D}" type="slidenum">
              <a:rPr lang="en-US" smtClean="0"/>
              <a:t>90</a:t>
            </a:fld>
            <a:endParaRPr lang="en-US"/>
          </a:p>
        </p:txBody>
      </p:sp>
    </p:spTree>
    <p:extLst>
      <p:ext uri="{BB962C8B-B14F-4D97-AF65-F5344CB8AC3E}">
        <p14:creationId xmlns:p14="http://schemas.microsoft.com/office/powerpoint/2010/main" val="3701509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Language</a:t>
            </a:r>
            <a:r>
              <a:rPr lang="en-US" baseline="0" dirty="0"/>
              <a:t> families: http://en.wikipedia.org/wiki/Language_family and in </a:t>
            </a:r>
            <a:r>
              <a:rPr lang="en-US" baseline="0" dirty="0" err="1"/>
              <a:t>Austalia</a:t>
            </a:r>
            <a:r>
              <a:rPr lang="en-US" baseline="0" dirty="0"/>
              <a:t> http://en.wikipedia.org/wiki/Indigenous_Australian_languages (22 language FAMILIES!) Or, this is perfect: http://en.wikipedia.org/wiki/List_of_Australian_Aboriginal_languages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http://en.wikipedia.org/wiki/Sino-Roman_relations   http://www.sacred-texts.com/astro/ml/ml19.htm (on</a:t>
            </a:r>
            <a:r>
              <a:rPr lang="en-US" baseline="0" dirty="0"/>
              <a:t> Moon’s habitability) http://www.antiquespectacles.com/telescopes/telescopes.htm (telescopes resolution history) http://en.wikipedia.org/wiki/History_of_London ; history of canals http://en.wikipedia.org/wiki/Canals ; telescope limiting at http://www.cruxis.com/scope/limitingmagnitude.htm; early projects on communication with Martians: http://weirdaustralia.com/2011/10/28/communicating-with-martians-early-20th-century-musings-on-our-interplanetary-neighbours/ ; </a:t>
            </a:r>
            <a:r>
              <a:rPr lang="en-US" b="1" dirty="0"/>
              <a:t>Detectability of Extraterrestrial Technological Activities</a:t>
            </a:r>
            <a:r>
              <a:rPr lang="en-US" b="0" dirty="0"/>
              <a:t>:</a:t>
            </a:r>
            <a:r>
              <a:rPr lang="en-US" b="0" baseline="0" dirty="0"/>
              <a:t> http://www.coseti.org/lemarch1.htm ; http://setifaq.org/faq.html#1.2.3 (SETI FAQ; some on TV detection). </a:t>
            </a:r>
            <a:endParaRPr lang="en-US" b="1" dirty="0"/>
          </a:p>
        </p:txBody>
      </p:sp>
      <p:sp>
        <p:nvSpPr>
          <p:cNvPr id="4" name="Slide Number Placeholder 3"/>
          <p:cNvSpPr>
            <a:spLocks noGrp="1"/>
          </p:cNvSpPr>
          <p:nvPr>
            <p:ph type="sldNum" sz="quarter" idx="10"/>
          </p:nvPr>
        </p:nvSpPr>
        <p:spPr/>
        <p:txBody>
          <a:bodyPr/>
          <a:lstStyle/>
          <a:p>
            <a:fld id="{9F925097-9440-45CD-9ECD-9889BBB2E89D}" type="slidenum">
              <a:rPr lang="en-US" smtClean="0"/>
              <a:t>92</a:t>
            </a:fld>
            <a:endParaRPr lang="en-US"/>
          </a:p>
        </p:txBody>
      </p:sp>
    </p:spTree>
    <p:extLst>
      <p:ext uri="{BB962C8B-B14F-4D97-AF65-F5344CB8AC3E}">
        <p14:creationId xmlns:p14="http://schemas.microsoft.com/office/powerpoint/2010/main" val="1369586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Language</a:t>
            </a:r>
            <a:r>
              <a:rPr lang="en-US" baseline="0" dirty="0"/>
              <a:t> families: http://en.wikipedia.org/wiki/Language_family and in </a:t>
            </a:r>
            <a:r>
              <a:rPr lang="en-US" baseline="0" dirty="0" err="1"/>
              <a:t>Austalia</a:t>
            </a:r>
            <a:r>
              <a:rPr lang="en-US" baseline="0" dirty="0"/>
              <a:t> http://en.wikipedia.org/wiki/Indigenous_Australian_languages (22 language FAMILIES!) Or, this is perfect: http://en.wikipedia.org/wiki/List_of_Australian_Aboriginal_languages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http://en.wikipedia.org/wiki/Sino-Roman_relations   http://www.sacred-texts.com/astro/ml/ml19.htm (on</a:t>
            </a:r>
            <a:r>
              <a:rPr lang="en-US" baseline="0" dirty="0"/>
              <a:t> Moon’s habitability) http://www.antiquespectacles.com/telescopes/telescopes.htm (telescopes resolution history) http://en.wikipedia.org/wiki/History_of_London ; history of canals http://en.wikipedia.org/wiki/Canals ; telescope limiting at http://www.cruxis.com/scope/limitingmagnitude.htm; early projects on communication with Martians: http://weirdaustralia.com/2011/10/28/communicating-with-martians-early-20th-century-musings-on-our-interplanetary-neighbours/ ; </a:t>
            </a:r>
            <a:r>
              <a:rPr lang="en-US" b="1" dirty="0"/>
              <a:t>Detectability of Extraterrestrial Technological Activities</a:t>
            </a:r>
            <a:r>
              <a:rPr lang="en-US" b="0" dirty="0"/>
              <a:t>:</a:t>
            </a:r>
            <a:r>
              <a:rPr lang="en-US" b="0" baseline="0" dirty="0"/>
              <a:t> http://www.coseti.org/lemarch1.htm ; http://setifaq.org/faq.html#1.2.3 (SETI FAQ; some on TV detection). </a:t>
            </a:r>
            <a:endParaRPr lang="en-US" b="1" dirty="0"/>
          </a:p>
        </p:txBody>
      </p:sp>
      <p:sp>
        <p:nvSpPr>
          <p:cNvPr id="4" name="Slide Number Placeholder 3"/>
          <p:cNvSpPr>
            <a:spLocks noGrp="1"/>
          </p:cNvSpPr>
          <p:nvPr>
            <p:ph type="sldNum" sz="quarter" idx="10"/>
          </p:nvPr>
        </p:nvSpPr>
        <p:spPr/>
        <p:txBody>
          <a:bodyPr/>
          <a:lstStyle/>
          <a:p>
            <a:fld id="{9F925097-9440-45CD-9ECD-9889BBB2E89D}" type="slidenum">
              <a:rPr lang="en-US" smtClean="0"/>
              <a:t>93</a:t>
            </a:fld>
            <a:endParaRPr lang="en-US"/>
          </a:p>
        </p:txBody>
      </p:sp>
    </p:spTree>
    <p:extLst>
      <p:ext uri="{BB962C8B-B14F-4D97-AF65-F5344CB8AC3E}">
        <p14:creationId xmlns:p14="http://schemas.microsoft.com/office/powerpoint/2010/main" val="1369586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http://www.cosmosportal.org/topics/view/11893/ </a:t>
            </a:r>
          </a:p>
          <a:p>
            <a:r>
              <a:rPr lang="en-US" dirty="0"/>
              <a:t>http://en.wikipedia.org/wiki/List_of_nearest_stars </a:t>
            </a:r>
          </a:p>
        </p:txBody>
      </p:sp>
      <p:sp>
        <p:nvSpPr>
          <p:cNvPr id="4" name="Slide Number Placeholder 3"/>
          <p:cNvSpPr>
            <a:spLocks noGrp="1"/>
          </p:cNvSpPr>
          <p:nvPr>
            <p:ph type="sldNum" sz="quarter" idx="10"/>
          </p:nvPr>
        </p:nvSpPr>
        <p:spPr/>
        <p:txBody>
          <a:bodyPr/>
          <a:lstStyle/>
          <a:p>
            <a:fld id="{9F925097-9440-45CD-9ECD-9889BBB2E89D}" type="slidenum">
              <a:rPr lang="en-US" smtClean="0"/>
              <a:t>8</a:t>
            </a:fld>
            <a:endParaRPr lang="en-US"/>
          </a:p>
        </p:txBody>
      </p:sp>
    </p:spTree>
    <p:extLst>
      <p:ext uri="{BB962C8B-B14F-4D97-AF65-F5344CB8AC3E}">
        <p14:creationId xmlns:p14="http://schemas.microsoft.com/office/powerpoint/2010/main" val="3511130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Language</a:t>
            </a:r>
            <a:r>
              <a:rPr lang="en-US" baseline="0" dirty="0"/>
              <a:t> families: http://en.wikipedia.org/wiki/Language_family and in </a:t>
            </a:r>
            <a:r>
              <a:rPr lang="en-US" baseline="0" dirty="0" err="1"/>
              <a:t>Austalia</a:t>
            </a:r>
            <a:r>
              <a:rPr lang="en-US" baseline="0" dirty="0"/>
              <a:t> http://en.wikipedia.org/wiki/Indigenous_Australian_languages (22 language FAMILIES!) Or, this is perfect: http://en.wikipedia.org/wiki/List_of_Australian_Aboriginal_languages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http://en.wikipedia.org/wiki/Sino-Roman_relations   http://www.sacred-texts.com/astro/ml/ml19.htm (on</a:t>
            </a:r>
            <a:r>
              <a:rPr lang="en-US" baseline="0" dirty="0"/>
              <a:t> Moon’s habitability) http://www.antiquespectacles.com/telescopes/telescopes.htm (telescopes resolution history) http://en.wikipedia.org/wiki/History_of_London ; history of canals http://en.wikipedia.org/wiki/Canals ; telescope limiting at http://www.cruxis.com/scope/limitingmagnitude.htm; early projects on communication with Martians: http://weirdaustralia.com/2011/10/28/communicating-with-martians-early-20th-century-musings-on-our-interplanetary-neighbours/ ; </a:t>
            </a:r>
            <a:r>
              <a:rPr lang="en-US" b="1" dirty="0"/>
              <a:t>Detectability of Extraterrestrial Technological Activities</a:t>
            </a:r>
            <a:r>
              <a:rPr lang="en-US" b="0" dirty="0"/>
              <a:t>:</a:t>
            </a:r>
            <a:r>
              <a:rPr lang="en-US" b="0" baseline="0" dirty="0"/>
              <a:t> http://www.coseti.org/lemarch1.htm ; http://setifaq.org/faq.html#1.2.3 (SETI FAQ; some on TV detection). </a:t>
            </a:r>
            <a:endParaRPr lang="en-US" b="1" dirty="0"/>
          </a:p>
        </p:txBody>
      </p:sp>
      <p:sp>
        <p:nvSpPr>
          <p:cNvPr id="4" name="Slide Number Placeholder 3"/>
          <p:cNvSpPr>
            <a:spLocks noGrp="1"/>
          </p:cNvSpPr>
          <p:nvPr>
            <p:ph type="sldNum" sz="quarter" idx="10"/>
          </p:nvPr>
        </p:nvSpPr>
        <p:spPr/>
        <p:txBody>
          <a:bodyPr/>
          <a:lstStyle/>
          <a:p>
            <a:fld id="{9F925097-9440-45CD-9ECD-9889BBB2E89D}" type="slidenum">
              <a:rPr lang="en-US" smtClean="0"/>
              <a:t>94</a:t>
            </a:fld>
            <a:endParaRPr lang="en-US"/>
          </a:p>
        </p:txBody>
      </p:sp>
    </p:spTree>
    <p:extLst>
      <p:ext uri="{BB962C8B-B14F-4D97-AF65-F5344CB8AC3E}">
        <p14:creationId xmlns:p14="http://schemas.microsoft.com/office/powerpoint/2010/main" val="1369586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http://en.wikipedia.org/wiki/Drake_equation </a:t>
            </a:r>
          </a:p>
        </p:txBody>
      </p:sp>
      <p:sp>
        <p:nvSpPr>
          <p:cNvPr id="4" name="Slide Number Placeholder 3"/>
          <p:cNvSpPr>
            <a:spLocks noGrp="1"/>
          </p:cNvSpPr>
          <p:nvPr>
            <p:ph type="sldNum" sz="quarter" idx="10"/>
          </p:nvPr>
        </p:nvSpPr>
        <p:spPr/>
        <p:txBody>
          <a:bodyPr/>
          <a:lstStyle/>
          <a:p>
            <a:fld id="{9F925097-9440-45CD-9ECD-9889BBB2E89D}" type="slidenum">
              <a:rPr lang="en-US" smtClean="0"/>
              <a:t>97</a:t>
            </a:fld>
            <a:endParaRPr lang="en-US"/>
          </a:p>
        </p:txBody>
      </p:sp>
    </p:spTree>
    <p:extLst>
      <p:ext uri="{BB962C8B-B14F-4D97-AF65-F5344CB8AC3E}">
        <p14:creationId xmlns:p14="http://schemas.microsoft.com/office/powerpoint/2010/main" val="1122633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925097-9440-45CD-9ECD-9889BBB2E89D}" type="slidenum">
              <a:rPr lang="en-US" smtClean="0"/>
              <a:t>104</a:t>
            </a:fld>
            <a:endParaRPr lang="en-US"/>
          </a:p>
        </p:txBody>
      </p:sp>
    </p:spTree>
    <p:extLst>
      <p:ext uri="{BB962C8B-B14F-4D97-AF65-F5344CB8AC3E}">
        <p14:creationId xmlns:p14="http://schemas.microsoft.com/office/powerpoint/2010/main" val="359372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http://en.wikipedia.org/wiki/Uncontacted_peoples</a:t>
            </a:r>
            <a:r>
              <a:rPr lang="en-US" dirty="0"/>
              <a:t> </a:t>
            </a:r>
          </a:p>
        </p:txBody>
      </p:sp>
      <p:sp>
        <p:nvSpPr>
          <p:cNvPr id="4" name="Slide Number Placeholder 3"/>
          <p:cNvSpPr>
            <a:spLocks noGrp="1"/>
          </p:cNvSpPr>
          <p:nvPr>
            <p:ph type="sldNum" sz="quarter" idx="10"/>
          </p:nvPr>
        </p:nvSpPr>
        <p:spPr/>
        <p:txBody>
          <a:bodyPr/>
          <a:lstStyle/>
          <a:p>
            <a:fld id="{9F925097-9440-45CD-9ECD-9889BBB2E89D}" type="slidenum">
              <a:rPr lang="en-US" smtClean="0"/>
              <a:t>108</a:t>
            </a:fld>
            <a:endParaRPr lang="en-US"/>
          </a:p>
        </p:txBody>
      </p:sp>
    </p:spTree>
    <p:extLst>
      <p:ext uri="{BB962C8B-B14F-4D97-AF65-F5344CB8AC3E}">
        <p14:creationId xmlns:p14="http://schemas.microsoft.com/office/powerpoint/2010/main" val="1432691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 wars, global catastrophes, environmental </a:t>
            </a:r>
            <a:r>
              <a:rPr lang="en-US" dirty="0" err="1"/>
              <a:t>exchaustion</a:t>
            </a:r>
            <a:endParaRPr lang="en-US" dirty="0"/>
          </a:p>
          <a:p>
            <a:r>
              <a:rPr lang="en-US" dirty="0"/>
              <a:t>The bottleneck time is very fast (Generation*Log(</a:t>
            </a:r>
            <a:r>
              <a:rPr lang="el-GR" dirty="0"/>
              <a:t>Λ</a:t>
            </a:r>
            <a:r>
              <a:rPr lang="en-US" dirty="0"/>
              <a:t>)). To survive, need either “lucky” evolutionary pre-set, or forceful self-modification, or slow down by ~100x at least.</a:t>
            </a:r>
          </a:p>
        </p:txBody>
      </p:sp>
      <p:sp>
        <p:nvSpPr>
          <p:cNvPr id="4" name="Slide Number Placeholder 3"/>
          <p:cNvSpPr>
            <a:spLocks noGrp="1"/>
          </p:cNvSpPr>
          <p:nvPr>
            <p:ph type="sldNum" sz="quarter" idx="10"/>
          </p:nvPr>
        </p:nvSpPr>
        <p:spPr/>
        <p:txBody>
          <a:bodyPr/>
          <a:lstStyle/>
          <a:p>
            <a:fld id="{9F925097-9440-45CD-9ECD-9889BBB2E89D}" type="slidenum">
              <a:rPr lang="en-US" smtClean="0"/>
              <a:t>118</a:t>
            </a:fld>
            <a:endParaRPr lang="en-US"/>
          </a:p>
        </p:txBody>
      </p:sp>
    </p:spTree>
    <p:extLst>
      <p:ext uri="{BB962C8B-B14F-4D97-AF65-F5344CB8AC3E}">
        <p14:creationId xmlns:p14="http://schemas.microsoft.com/office/powerpoint/2010/main" val="3636212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http://voices.yahoo.com/children-ages-3-6-8-answer-important-questions-about-5334557.html </a:t>
            </a:r>
            <a:endParaRPr lang="ru-RU" dirty="0"/>
          </a:p>
          <a:p>
            <a:r>
              <a:rPr lang="en-US" dirty="0">
                <a:hlinkClick r:id="rId3"/>
              </a:rPr>
              <a:t>http://books.google.com/books?id=-HC8pLiZk4gC&amp;pg=PA48&amp;lpg=PA48&amp;dq=%D0%9B%D1%8B%D0%BA%D0%BE%D0%B2%D1%8B+%D0%B6%D0%B5%D0%BB%D0%B5%D0%B7%D0%BD%D1%8B%D0%B5+%D0%BF%D1%82%D0%B8%D1%86%D1%8B&amp;source=bl&amp;ots=o_uQuR1PrN&amp;sig=xyOOt3FTaJ8gBamfDGzQCJFiaDk&amp;hl=en&amp;sa=X&amp;ei=x7-NUKduhruKArqTgPAG&amp;ved=0CDoQ6AEwBA#v=onepage&amp;q=%D0%9B%D1%8B%D0%BA%D0%BE%D0%B2%D1%8B%20%D0%B6%D0%B5%D0%BB%D0%B5%D0%B7%D0%BD%D1%8B%D0%B5%20%D0%BF%D1%82%D0%B8%D1%86%D1%8B&amp;f=false</a:t>
            </a:r>
            <a:r>
              <a:rPr lang="ru-RU" dirty="0"/>
              <a:t> (</a:t>
            </a:r>
            <a:r>
              <a:rPr lang="en-US" dirty="0"/>
              <a:t>on</a:t>
            </a:r>
            <a:r>
              <a:rPr lang="en-US" baseline="0" dirty="0"/>
              <a:t> iron birds, </a:t>
            </a:r>
            <a:r>
              <a:rPr lang="en-US" baseline="0" dirty="0" err="1"/>
              <a:t>Lykovy</a:t>
            </a:r>
            <a:r>
              <a:rPr lang="en-US" baseline="0" dirty="0"/>
              <a:t> (</a:t>
            </a:r>
            <a:r>
              <a:rPr lang="ru-RU" baseline="0" dirty="0"/>
              <a:t>Лыковы</a:t>
            </a:r>
            <a:r>
              <a:rPr lang="en-US" baseline="0" dirty="0"/>
              <a:t>) story)</a:t>
            </a:r>
            <a:endParaRPr lang="en-US" dirty="0"/>
          </a:p>
        </p:txBody>
      </p:sp>
      <p:sp>
        <p:nvSpPr>
          <p:cNvPr id="4" name="Slide Number Placeholder 3"/>
          <p:cNvSpPr>
            <a:spLocks noGrp="1"/>
          </p:cNvSpPr>
          <p:nvPr>
            <p:ph type="sldNum" sz="quarter" idx="10"/>
          </p:nvPr>
        </p:nvSpPr>
        <p:spPr/>
        <p:txBody>
          <a:bodyPr/>
          <a:lstStyle/>
          <a:p>
            <a:fld id="{9F925097-9440-45CD-9ECD-9889BBB2E89D}" type="slidenum">
              <a:rPr lang="en-US" smtClean="0"/>
              <a:t>124</a:t>
            </a:fld>
            <a:endParaRPr lang="en-US"/>
          </a:p>
        </p:txBody>
      </p:sp>
    </p:spTree>
    <p:extLst>
      <p:ext uri="{BB962C8B-B14F-4D97-AF65-F5344CB8AC3E}">
        <p14:creationId xmlns:p14="http://schemas.microsoft.com/office/powerpoint/2010/main" val="12848531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http://voices.yahoo.com/children-ages-3-6-8-answer-important-questions-about-5334557.html </a:t>
            </a:r>
            <a:endParaRPr lang="ru-RU" dirty="0"/>
          </a:p>
          <a:p>
            <a:r>
              <a:rPr lang="en-US" dirty="0">
                <a:hlinkClick r:id="rId3"/>
              </a:rPr>
              <a:t>http://books.google.com/books?id=-HC8pLiZk4gC&amp;pg=PA48&amp;lpg=PA48&amp;dq=%D0%9B%D1%8B%D0%BA%D0%BE%D0%B2%D1%8B+%D0%B6%D0%B5%D0%BB%D0%B5%D0%B7%D0%BD%D1%8B%D0%B5+%D0%BF%D1%82%D0%B8%D1%86%D1%8B&amp;source=bl&amp;ots=o_uQuR1PrN&amp;sig=xyOOt3FTaJ8gBamfDGzQCJFiaDk&amp;hl=en&amp;sa=X&amp;ei=x7-NUKduhruKArqTgPAG&amp;ved=0CDoQ6AEwBA#v=onepage&amp;q=%D0%9B%D1%8B%D0%BA%D0%BE%D0%B2%D1%8B%20%D0%B6%D0%B5%D0%BB%D0%B5%D0%B7%D0%BD%D1%8B%D0%B5%20%D0%BF%D1%82%D0%B8%D1%86%D1%8B&amp;f=false</a:t>
            </a:r>
            <a:r>
              <a:rPr lang="ru-RU" dirty="0"/>
              <a:t> (</a:t>
            </a:r>
            <a:r>
              <a:rPr lang="en-US" dirty="0"/>
              <a:t>on</a:t>
            </a:r>
            <a:r>
              <a:rPr lang="en-US" baseline="0" dirty="0"/>
              <a:t> iron birds, </a:t>
            </a:r>
            <a:r>
              <a:rPr lang="en-US" baseline="0" dirty="0" err="1"/>
              <a:t>Lykovy</a:t>
            </a:r>
            <a:r>
              <a:rPr lang="en-US" baseline="0" dirty="0"/>
              <a:t> (</a:t>
            </a:r>
            <a:r>
              <a:rPr lang="ru-RU" baseline="0" dirty="0"/>
              <a:t>Лыковы</a:t>
            </a:r>
            <a:r>
              <a:rPr lang="en-US" baseline="0" dirty="0"/>
              <a:t>) story)</a:t>
            </a:r>
            <a:endParaRPr lang="en-US" dirty="0"/>
          </a:p>
        </p:txBody>
      </p:sp>
      <p:sp>
        <p:nvSpPr>
          <p:cNvPr id="4" name="Slide Number Placeholder 3"/>
          <p:cNvSpPr>
            <a:spLocks noGrp="1"/>
          </p:cNvSpPr>
          <p:nvPr>
            <p:ph type="sldNum" sz="quarter" idx="10"/>
          </p:nvPr>
        </p:nvSpPr>
        <p:spPr/>
        <p:txBody>
          <a:bodyPr/>
          <a:lstStyle/>
          <a:p>
            <a:fld id="{9F925097-9440-45CD-9ECD-9889BBB2E89D}" type="slidenum">
              <a:rPr lang="en-US" smtClean="0"/>
              <a:t>125</a:t>
            </a:fld>
            <a:endParaRPr lang="en-US"/>
          </a:p>
        </p:txBody>
      </p:sp>
    </p:spTree>
    <p:extLst>
      <p:ext uri="{BB962C8B-B14F-4D97-AF65-F5344CB8AC3E}">
        <p14:creationId xmlns:p14="http://schemas.microsoft.com/office/powerpoint/2010/main" val="12848531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http://voices.yahoo.com/children-ages-3-6-8-answer-important-questions-about-5334557.html </a:t>
            </a:r>
            <a:endParaRPr lang="ru-RU" dirty="0"/>
          </a:p>
          <a:p>
            <a:r>
              <a:rPr lang="en-US" dirty="0">
                <a:hlinkClick r:id="rId3"/>
              </a:rPr>
              <a:t>http://books.google.com/books?id=-HC8pLiZk4gC&amp;pg=PA48&amp;lpg=PA48&amp;dq=%D0%9B%D1%8B%D0%BA%D0%BE%D0%B2%D1%8B+%D0%B6%D0%B5%D0%BB%D0%B5%D0%B7%D0%BD%D1%8B%D0%B5+%D0%BF%D1%82%D0%B8%D1%86%D1%8B&amp;source=bl&amp;ots=o_uQuR1PrN&amp;sig=xyOOt3FTaJ8gBamfDGzQCJFiaDk&amp;hl=en&amp;sa=X&amp;ei=x7-NUKduhruKArqTgPAG&amp;ved=0CDoQ6AEwBA#v=onepage&amp;q=%D0%9B%D1%8B%D0%BA%D0%BE%D0%B2%D1%8B%20%D0%B6%D0%B5%D0%BB%D0%B5%D0%B7%D0%BD%D1%8B%D0%B5%20%D0%BF%D1%82%D0%B8%D1%86%D1%8B&amp;f=false</a:t>
            </a:r>
            <a:r>
              <a:rPr lang="ru-RU" dirty="0"/>
              <a:t> (</a:t>
            </a:r>
            <a:r>
              <a:rPr lang="en-US" dirty="0"/>
              <a:t>on</a:t>
            </a:r>
            <a:r>
              <a:rPr lang="en-US" baseline="0" dirty="0"/>
              <a:t> iron birds, </a:t>
            </a:r>
            <a:r>
              <a:rPr lang="en-US" baseline="0" dirty="0" err="1"/>
              <a:t>Lykovy</a:t>
            </a:r>
            <a:r>
              <a:rPr lang="en-US" baseline="0" dirty="0"/>
              <a:t> (</a:t>
            </a:r>
            <a:r>
              <a:rPr lang="ru-RU" baseline="0" dirty="0"/>
              <a:t>Лыковы</a:t>
            </a:r>
            <a:r>
              <a:rPr lang="en-US" baseline="0" dirty="0"/>
              <a:t>) story)</a:t>
            </a:r>
            <a:endParaRPr lang="en-US" dirty="0"/>
          </a:p>
        </p:txBody>
      </p:sp>
      <p:sp>
        <p:nvSpPr>
          <p:cNvPr id="4" name="Slide Number Placeholder 3"/>
          <p:cNvSpPr>
            <a:spLocks noGrp="1"/>
          </p:cNvSpPr>
          <p:nvPr>
            <p:ph type="sldNum" sz="quarter" idx="10"/>
          </p:nvPr>
        </p:nvSpPr>
        <p:spPr/>
        <p:txBody>
          <a:bodyPr/>
          <a:lstStyle/>
          <a:p>
            <a:fld id="{9F925097-9440-45CD-9ECD-9889BBB2E89D}" type="slidenum">
              <a:rPr lang="en-US" smtClean="0"/>
              <a:t>126</a:t>
            </a:fld>
            <a:endParaRPr lang="en-US"/>
          </a:p>
        </p:txBody>
      </p:sp>
    </p:spTree>
    <p:extLst>
      <p:ext uri="{BB962C8B-B14F-4D97-AF65-F5344CB8AC3E}">
        <p14:creationId xmlns:p14="http://schemas.microsoft.com/office/powerpoint/2010/main" val="12848531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http://voices.yahoo.com/children-ages-3-6-8-answer-important-questions-about-5334557.html </a:t>
            </a:r>
            <a:endParaRPr lang="ru-RU" dirty="0"/>
          </a:p>
          <a:p>
            <a:r>
              <a:rPr lang="en-US" dirty="0">
                <a:hlinkClick r:id="rId3"/>
              </a:rPr>
              <a:t>http://books.google.com/books?id=-HC8pLiZk4gC&amp;pg=PA48&amp;lpg=PA48&amp;dq=%D0%9B%D1%8B%D0%BA%D0%BE%D0%B2%D1%8B+%D0%B6%D0%B5%D0%BB%D0%B5%D0%B7%D0%BD%D1%8B%D0%B5+%D0%BF%D1%82%D0%B8%D1%86%D1%8B&amp;source=bl&amp;ots=o_uQuR1PrN&amp;sig=xyOOt3FTaJ8gBamfDGzQCJFiaDk&amp;hl=en&amp;sa=X&amp;ei=x7-NUKduhruKArqTgPAG&amp;ved=0CDoQ6AEwBA#v=onepage&amp;q=%D0%9B%D1%8B%D0%BA%D0%BE%D0%B2%D1%8B%20%D0%B6%D0%B5%D0%BB%D0%B5%D0%B7%D0%BD%D1%8B%D0%B5%20%D0%BF%D1%82%D0%B8%D1%86%D1%8B&amp;f=false</a:t>
            </a:r>
            <a:r>
              <a:rPr lang="ru-RU" dirty="0"/>
              <a:t> (</a:t>
            </a:r>
            <a:r>
              <a:rPr lang="en-US" dirty="0"/>
              <a:t>on</a:t>
            </a:r>
            <a:r>
              <a:rPr lang="en-US" baseline="0" dirty="0"/>
              <a:t> iron birds, </a:t>
            </a:r>
            <a:r>
              <a:rPr lang="en-US" baseline="0" dirty="0" err="1"/>
              <a:t>Lykovy</a:t>
            </a:r>
            <a:r>
              <a:rPr lang="en-US" baseline="0" dirty="0"/>
              <a:t> (</a:t>
            </a:r>
            <a:r>
              <a:rPr lang="ru-RU" baseline="0" dirty="0"/>
              <a:t>Лыковы</a:t>
            </a:r>
            <a:r>
              <a:rPr lang="en-US" baseline="0" dirty="0"/>
              <a:t>) story)</a:t>
            </a:r>
            <a:endParaRPr lang="en-US" dirty="0"/>
          </a:p>
        </p:txBody>
      </p:sp>
      <p:sp>
        <p:nvSpPr>
          <p:cNvPr id="4" name="Slide Number Placeholder 3"/>
          <p:cNvSpPr>
            <a:spLocks noGrp="1"/>
          </p:cNvSpPr>
          <p:nvPr>
            <p:ph type="sldNum" sz="quarter" idx="10"/>
          </p:nvPr>
        </p:nvSpPr>
        <p:spPr/>
        <p:txBody>
          <a:bodyPr/>
          <a:lstStyle/>
          <a:p>
            <a:fld id="{9F925097-9440-45CD-9ECD-9889BBB2E89D}" type="slidenum">
              <a:rPr lang="en-US" smtClean="0"/>
              <a:t>127</a:t>
            </a:fld>
            <a:endParaRPr lang="en-US"/>
          </a:p>
        </p:txBody>
      </p:sp>
    </p:spTree>
    <p:extLst>
      <p:ext uri="{BB962C8B-B14F-4D97-AF65-F5344CB8AC3E}">
        <p14:creationId xmlns:p14="http://schemas.microsoft.com/office/powerpoint/2010/main" val="12848531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Language</a:t>
            </a:r>
            <a:r>
              <a:rPr lang="en-US" baseline="0" dirty="0"/>
              <a:t> families: http://en.wikipedia.org/wiki/Language_family and in </a:t>
            </a:r>
            <a:r>
              <a:rPr lang="en-US" baseline="0" dirty="0" err="1"/>
              <a:t>Austalia</a:t>
            </a:r>
            <a:r>
              <a:rPr lang="en-US" baseline="0" dirty="0"/>
              <a:t> http://en.wikipedia.org/wiki/Indigenous_Australian_languages (22 language FAMILIES!) Or, this is perfect: http://en.wikipedia.org/wiki/List_of_Australian_Aboriginal_languages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http://en.wikipedia.org/wiki/Sino-Roman_relations   http://www.sacred-texts.com/astro/ml/ml19.htm (on</a:t>
            </a:r>
            <a:r>
              <a:rPr lang="en-US" baseline="0" dirty="0"/>
              <a:t> Moon’s habitability) http://www.antiquespectacles.com/telescopes/telescopes.htm (telescopes resolution history) http://en.wikipedia.org/wiki/History_of_London ; history of canals http://en.wikipedia.org/wiki/Canals ; telescope limiting at http://www.cruxis.com/scope/limitingmagnitude.htm; early projects on communication with Martians: http://weirdaustralia.com/2011/10/28/communicating-with-martians-early-20th-century-musings-on-our-interplanetary-neighbours/ ; </a:t>
            </a:r>
            <a:r>
              <a:rPr lang="en-US" b="1" dirty="0"/>
              <a:t>Detectability of Extraterrestrial Technological Activities</a:t>
            </a:r>
            <a:r>
              <a:rPr lang="en-US" b="0" dirty="0"/>
              <a:t>:</a:t>
            </a:r>
            <a:r>
              <a:rPr lang="en-US" b="0" baseline="0" dirty="0"/>
              <a:t> http://www.coseti.org/lemarch1.htm ; http://setifaq.org/faq.html#1.2.3 (SETI FAQ; some on TV detection). </a:t>
            </a:r>
            <a:endParaRPr lang="en-US" b="1" dirty="0"/>
          </a:p>
        </p:txBody>
      </p:sp>
      <p:sp>
        <p:nvSpPr>
          <p:cNvPr id="4" name="Slide Number Placeholder 3"/>
          <p:cNvSpPr>
            <a:spLocks noGrp="1"/>
          </p:cNvSpPr>
          <p:nvPr>
            <p:ph type="sldNum" sz="quarter" idx="10"/>
          </p:nvPr>
        </p:nvSpPr>
        <p:spPr/>
        <p:txBody>
          <a:bodyPr/>
          <a:lstStyle/>
          <a:p>
            <a:fld id="{9F925097-9440-45CD-9ECD-9889BBB2E89D}" type="slidenum">
              <a:rPr lang="en-US" smtClean="0"/>
              <a:t>132</a:t>
            </a:fld>
            <a:endParaRPr lang="en-US"/>
          </a:p>
        </p:txBody>
      </p:sp>
    </p:spTree>
    <p:extLst>
      <p:ext uri="{BB962C8B-B14F-4D97-AF65-F5344CB8AC3E}">
        <p14:creationId xmlns:p14="http://schemas.microsoft.com/office/powerpoint/2010/main" val="1369586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t>
            </a:r>
            <a:r>
              <a:rPr lang="en-US" dirty="0">
                <a:hlinkClick r:id="rId3"/>
              </a:rPr>
              <a:t>http://en.wikipedia.org/wiki/Fermi_Principle</a:t>
            </a:r>
            <a:endParaRPr lang="en-US" dirty="0"/>
          </a:p>
        </p:txBody>
      </p:sp>
      <p:sp>
        <p:nvSpPr>
          <p:cNvPr id="4" name="Slide Number Placeholder 3"/>
          <p:cNvSpPr>
            <a:spLocks noGrp="1"/>
          </p:cNvSpPr>
          <p:nvPr>
            <p:ph type="sldNum" sz="quarter" idx="10"/>
          </p:nvPr>
        </p:nvSpPr>
        <p:spPr/>
        <p:txBody>
          <a:bodyPr/>
          <a:lstStyle/>
          <a:p>
            <a:fld id="{9F925097-9440-45CD-9ECD-9889BBB2E89D}" type="slidenum">
              <a:rPr lang="en-US" smtClean="0"/>
              <a:t>16</a:t>
            </a:fld>
            <a:endParaRPr lang="en-US"/>
          </a:p>
        </p:txBody>
      </p:sp>
    </p:spTree>
    <p:extLst>
      <p:ext uri="{BB962C8B-B14F-4D97-AF65-F5344CB8AC3E}">
        <p14:creationId xmlns:p14="http://schemas.microsoft.com/office/powerpoint/2010/main" val="1731089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good reading here http://universe-review.ca/F02-cosmicbg.htm. Used</a:t>
            </a:r>
            <a:r>
              <a:rPr lang="en-US" baseline="0" dirty="0"/>
              <a:t> in conjunction with http://en.wikipedia.org/wiki/Timeline_of_the_Big_Bang. </a:t>
            </a:r>
            <a:endParaRPr lang="en-US" dirty="0"/>
          </a:p>
          <a:p>
            <a:r>
              <a:rPr lang="en-US" dirty="0">
                <a:hlinkClick r:id="rId3"/>
              </a:rPr>
              <a:t>http://www.whoi.edu/cms/files/Slides02_68243.pdf</a:t>
            </a:r>
            <a:r>
              <a:rPr lang="en-US" dirty="0"/>
              <a:t>  . See http://en.wikipedia.org/wiki/Galaxy_formation_and_evolution ; http://en.wikipedia.org/wiki/Abiogenesis;</a:t>
            </a:r>
            <a:r>
              <a:rPr lang="en-US" baseline="0" dirty="0"/>
              <a:t> http://en.wikipedia.org/wiki/Origin_of_life; </a:t>
            </a:r>
            <a:r>
              <a:rPr lang="ru-RU" baseline="0" dirty="0"/>
              <a:t>Еськов</a:t>
            </a:r>
            <a:r>
              <a:rPr lang="en-US" baseline="0" dirty="0"/>
              <a:t>; http://en.wikipedia.org/wiki/Timeline_of_evolution ; http://en.wikipedia.org/wiki/Homo</a:t>
            </a:r>
            <a:endParaRPr lang="en-US" dirty="0"/>
          </a:p>
        </p:txBody>
      </p:sp>
      <p:sp>
        <p:nvSpPr>
          <p:cNvPr id="4" name="Slide Number Placeholder 3"/>
          <p:cNvSpPr>
            <a:spLocks noGrp="1"/>
          </p:cNvSpPr>
          <p:nvPr>
            <p:ph type="sldNum" sz="quarter" idx="10"/>
          </p:nvPr>
        </p:nvSpPr>
        <p:spPr/>
        <p:txBody>
          <a:bodyPr/>
          <a:lstStyle/>
          <a:p>
            <a:fld id="{9F925097-9440-45CD-9ECD-9889BBB2E89D}" type="slidenum">
              <a:rPr lang="en-US" smtClean="0"/>
              <a:t>133</a:t>
            </a:fld>
            <a:endParaRPr lang="en-US"/>
          </a:p>
        </p:txBody>
      </p:sp>
    </p:spTree>
    <p:extLst>
      <p:ext uri="{BB962C8B-B14F-4D97-AF65-F5344CB8AC3E}">
        <p14:creationId xmlns:p14="http://schemas.microsoft.com/office/powerpoint/2010/main" val="1570979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t>
            </a:r>
            <a:r>
              <a:rPr lang="en-US" dirty="0">
                <a:hlinkClick r:id="rId3"/>
              </a:rPr>
              <a:t>http://en.wikipedia.org/wiki/Fermi_Principle</a:t>
            </a:r>
            <a:endParaRPr lang="en-US" dirty="0"/>
          </a:p>
        </p:txBody>
      </p:sp>
      <p:sp>
        <p:nvSpPr>
          <p:cNvPr id="4" name="Slide Number Placeholder 3"/>
          <p:cNvSpPr>
            <a:spLocks noGrp="1"/>
          </p:cNvSpPr>
          <p:nvPr>
            <p:ph type="sldNum" sz="quarter" idx="10"/>
          </p:nvPr>
        </p:nvSpPr>
        <p:spPr/>
        <p:txBody>
          <a:bodyPr/>
          <a:lstStyle/>
          <a:p>
            <a:fld id="{9F925097-9440-45CD-9ECD-9889BBB2E89D}" type="slidenum">
              <a:rPr lang="en-US" smtClean="0"/>
              <a:t>17</a:t>
            </a:fld>
            <a:endParaRPr lang="en-US"/>
          </a:p>
        </p:txBody>
      </p:sp>
    </p:spTree>
    <p:extLst>
      <p:ext uri="{BB962C8B-B14F-4D97-AF65-F5344CB8AC3E}">
        <p14:creationId xmlns:p14="http://schemas.microsoft.com/office/powerpoint/2010/main" val="1731089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a:t>
            </a:r>
            <a:r>
              <a:rPr lang="en-US">
                <a:hlinkClick r:id="rId3"/>
              </a:rPr>
              <a:t>http://en.wikipedia.org/wiki/Fermi_Principle</a:t>
            </a:r>
            <a:endParaRPr lang="en-US"/>
          </a:p>
        </p:txBody>
      </p:sp>
      <p:sp>
        <p:nvSpPr>
          <p:cNvPr id="4" name="Slide Number Placeholder 3"/>
          <p:cNvSpPr>
            <a:spLocks noGrp="1"/>
          </p:cNvSpPr>
          <p:nvPr>
            <p:ph type="sldNum" sz="quarter" idx="10"/>
          </p:nvPr>
        </p:nvSpPr>
        <p:spPr/>
        <p:txBody>
          <a:bodyPr/>
          <a:lstStyle/>
          <a:p>
            <a:fld id="{9F925097-9440-45CD-9ECD-9889BBB2E89D}" type="slidenum">
              <a:rPr lang="en-US" smtClean="0"/>
              <a:t>19</a:t>
            </a:fld>
            <a:endParaRPr lang="en-US"/>
          </a:p>
        </p:txBody>
      </p:sp>
    </p:spTree>
    <p:extLst>
      <p:ext uri="{BB962C8B-B14F-4D97-AF65-F5344CB8AC3E}">
        <p14:creationId xmlns:p14="http://schemas.microsoft.com/office/powerpoint/2010/main" val="1731089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Medieval UFOs:</a:t>
            </a:r>
            <a:r>
              <a:rPr lang="en-US" baseline="0" dirty="0"/>
              <a:t> http://science.howstuffworks.com/space/aliens-ufos/ufo-history2.htm ; http://www.violations.org.uk/medieval_ufos.html</a:t>
            </a:r>
          </a:p>
          <a:p>
            <a:r>
              <a:rPr lang="en-US" baseline="0" dirty="0"/>
              <a:t>Wikipedia: http://en.wikipedia.org/wiki/UFO; good list of notable sightings, from early history: http://en.wikipedia.org/wiki/List_of_UFO_sightings </a:t>
            </a:r>
          </a:p>
          <a:p>
            <a:r>
              <a:rPr lang="en-US" baseline="0" dirty="0"/>
              <a:t>Common </a:t>
            </a:r>
            <a:r>
              <a:rPr lang="en-US" baseline="0" dirty="0" err="1"/>
              <a:t>signes</a:t>
            </a:r>
            <a:r>
              <a:rPr lang="en-US" baseline="0" dirty="0"/>
              <a:t>: http://www.bibliotecapleyades.net/ciencia/ufo_briefingdocument/ifoufo.htm</a:t>
            </a:r>
            <a:endParaRPr lang="en-US" dirty="0"/>
          </a:p>
        </p:txBody>
      </p:sp>
      <p:sp>
        <p:nvSpPr>
          <p:cNvPr id="4" name="Slide Number Placeholder 3"/>
          <p:cNvSpPr>
            <a:spLocks noGrp="1"/>
          </p:cNvSpPr>
          <p:nvPr>
            <p:ph type="sldNum" sz="quarter" idx="10"/>
          </p:nvPr>
        </p:nvSpPr>
        <p:spPr/>
        <p:txBody>
          <a:bodyPr/>
          <a:lstStyle/>
          <a:p>
            <a:fld id="{9F925097-9440-45CD-9ECD-9889BBB2E89D}" type="slidenum">
              <a:rPr lang="en-US" smtClean="0"/>
              <a:t>23</a:t>
            </a:fld>
            <a:endParaRPr lang="en-US"/>
          </a:p>
        </p:txBody>
      </p:sp>
    </p:spTree>
    <p:extLst>
      <p:ext uri="{BB962C8B-B14F-4D97-AF65-F5344CB8AC3E}">
        <p14:creationId xmlns:p14="http://schemas.microsoft.com/office/powerpoint/2010/main" val="1192216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Medieval UFOs:</a:t>
            </a:r>
            <a:r>
              <a:rPr lang="en-US" baseline="0" dirty="0"/>
              <a:t> http://science.howstuffworks.com/space/aliens-ufos/ufo-history2.htm ; http://www.violations.org.uk/medieval_ufos.html</a:t>
            </a:r>
          </a:p>
          <a:p>
            <a:r>
              <a:rPr lang="en-US" baseline="0" dirty="0"/>
              <a:t>Wikipedia: http://en.wikipedia.org/wiki/UFO; good list of notable sightings, from early history: http://en.wikipedia.org/wiki/List_of_UFO_sightings </a:t>
            </a:r>
          </a:p>
          <a:p>
            <a:r>
              <a:rPr lang="en-US" baseline="0" dirty="0"/>
              <a:t>Common </a:t>
            </a:r>
            <a:r>
              <a:rPr lang="en-US" baseline="0" dirty="0" err="1"/>
              <a:t>signes</a:t>
            </a:r>
            <a:r>
              <a:rPr lang="en-US" baseline="0" dirty="0"/>
              <a:t>: http://www.bibliotecapleyades.net/ciencia/ufo_briefingdocument/ifoufo.htm</a:t>
            </a:r>
            <a:endParaRPr lang="en-US" dirty="0"/>
          </a:p>
        </p:txBody>
      </p:sp>
      <p:sp>
        <p:nvSpPr>
          <p:cNvPr id="4" name="Slide Number Placeholder 3"/>
          <p:cNvSpPr>
            <a:spLocks noGrp="1"/>
          </p:cNvSpPr>
          <p:nvPr>
            <p:ph type="sldNum" sz="quarter" idx="10"/>
          </p:nvPr>
        </p:nvSpPr>
        <p:spPr/>
        <p:txBody>
          <a:bodyPr/>
          <a:lstStyle/>
          <a:p>
            <a:fld id="{9F925097-9440-45CD-9ECD-9889BBB2E89D}" type="slidenum">
              <a:rPr lang="en-US" smtClean="0"/>
              <a:t>24</a:t>
            </a:fld>
            <a:endParaRPr lang="en-US"/>
          </a:p>
        </p:txBody>
      </p:sp>
    </p:spTree>
    <p:extLst>
      <p:ext uri="{BB962C8B-B14F-4D97-AF65-F5344CB8AC3E}">
        <p14:creationId xmlns:p14="http://schemas.microsoft.com/office/powerpoint/2010/main" val="1192216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Medieval UFOs:</a:t>
            </a:r>
            <a:r>
              <a:rPr lang="en-US" baseline="0" dirty="0"/>
              <a:t> http://science.howstuffworks.com/space/aliens-ufos/ufo-history2.htm ; http://www.violations.org.uk/medieval_ufos.html</a:t>
            </a:r>
          </a:p>
          <a:p>
            <a:r>
              <a:rPr lang="en-US" baseline="0" dirty="0"/>
              <a:t>Wikipedia: http://en.wikipedia.org/wiki/UFO; good list of notable sightings, from early history: http://en.wikipedia.org/wiki/List_of_UFO_sightings </a:t>
            </a:r>
          </a:p>
          <a:p>
            <a:r>
              <a:rPr lang="en-US" baseline="0" dirty="0"/>
              <a:t>Common </a:t>
            </a:r>
            <a:r>
              <a:rPr lang="en-US" baseline="0" dirty="0" err="1"/>
              <a:t>signes</a:t>
            </a:r>
            <a:r>
              <a:rPr lang="en-US" baseline="0" dirty="0"/>
              <a:t>: http://www.bibliotecapleyades.net/ciencia/ufo_briefingdocument/ifoufo.htm</a:t>
            </a:r>
            <a:endParaRPr lang="en-US" dirty="0"/>
          </a:p>
        </p:txBody>
      </p:sp>
      <p:sp>
        <p:nvSpPr>
          <p:cNvPr id="4" name="Slide Number Placeholder 3"/>
          <p:cNvSpPr>
            <a:spLocks noGrp="1"/>
          </p:cNvSpPr>
          <p:nvPr>
            <p:ph type="sldNum" sz="quarter" idx="10"/>
          </p:nvPr>
        </p:nvSpPr>
        <p:spPr/>
        <p:txBody>
          <a:bodyPr/>
          <a:lstStyle/>
          <a:p>
            <a:fld id="{9F925097-9440-45CD-9ECD-9889BBB2E89D}" type="slidenum">
              <a:rPr lang="en-US" smtClean="0"/>
              <a:t>25</a:t>
            </a:fld>
            <a:endParaRPr lang="en-US"/>
          </a:p>
        </p:txBody>
      </p:sp>
    </p:spTree>
    <p:extLst>
      <p:ext uri="{BB962C8B-B14F-4D97-AF65-F5344CB8AC3E}">
        <p14:creationId xmlns:p14="http://schemas.microsoft.com/office/powerpoint/2010/main" val="1192216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1D8BD707-D9CF-40AE-B4C6-C98DA3205C09}" type="datetimeFigureOut">
              <a:rPr lang="en-US" smtClean="0"/>
              <a:pPr/>
              <a:t>1/29/2021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0F0">
                <a:lumMod val="50000"/>
              </a:srgbClr>
            </a:gs>
            <a:gs pos="70000">
              <a:srgbClr val="002060"/>
            </a:gs>
            <a:gs pos="100000">
              <a:schemeClr val="bg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1/29/2021</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bobukh.com/"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7.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en.wikipedia.org/wiki/Achromatic_lens"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en.wikipedia.org/wiki/Franz_von_Gruithuisen" TargetMode="External"/><Relationship Id="rId5" Type="http://schemas.openxmlformats.org/officeDocument/2006/relationships/hyperlink" Target="http://en.wikipedia.org/wiki/Coma_(optics)" TargetMode="External"/><Relationship Id="rId4" Type="http://schemas.openxmlformats.org/officeDocument/2006/relationships/hyperlink" Target="http://en.wikipedia.org/wiki/Joseph_von_Fraunhofer" TargetMode="External"/></Relationships>
</file>

<file path=ppt/slides/_rels/slide133.xml.rels><?xml version="1.0" encoding="UTF-8" standalone="yes"?>
<Relationships xmlns="http://schemas.openxmlformats.org/package/2006/relationships"><Relationship Id="rId3" Type="http://schemas.openxmlformats.org/officeDocument/2006/relationships/hyperlink" Target="http://www.whoi.edu/cms/files/Slides02_68243.pdf"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59.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67.png"/><Relationship Id="rId5" Type="http://schemas.openxmlformats.org/officeDocument/2006/relationships/image" Target="../media/image63.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66.png"/></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1.gi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0.JPG"/><Relationship Id="rId4" Type="http://schemas.openxmlformats.org/officeDocument/2006/relationships/image" Target="../media/image79.gif"/></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val="0"/>
              </a:ext>
            </a:extLst>
          </a:blip>
          <a:stretch>
            <a:fillRect/>
          </a:stretch>
        </p:blipFill>
        <p:spPr>
          <a:xfrm>
            <a:off x="0" y="781316"/>
            <a:ext cx="9144000" cy="6073140"/>
          </a:xfrm>
          <a:prstGeom prst="rect">
            <a:avLst/>
          </a:prstGeom>
        </p:spPr>
      </p:pic>
      <p:sp>
        <p:nvSpPr>
          <p:cNvPr id="2" name="Title 1"/>
          <p:cNvSpPr>
            <a:spLocks noGrp="1"/>
          </p:cNvSpPr>
          <p:nvPr>
            <p:ph type="ctrTitle"/>
          </p:nvPr>
        </p:nvSpPr>
        <p:spPr>
          <a:xfrm>
            <a:off x="381000" y="0"/>
            <a:ext cx="8229600" cy="1524000"/>
          </a:xfrm>
        </p:spPr>
        <p:txBody>
          <a:bodyPr/>
          <a:lstStyle/>
          <a:p>
            <a:r>
              <a:rPr lang="en-US" dirty="0"/>
              <a:t>Is There Anybody… …Out There?</a:t>
            </a:r>
          </a:p>
        </p:txBody>
      </p:sp>
      <p:sp>
        <p:nvSpPr>
          <p:cNvPr id="3" name="Subtitle 2"/>
          <p:cNvSpPr>
            <a:spLocks noGrp="1"/>
          </p:cNvSpPr>
          <p:nvPr>
            <p:ph type="subTitle" idx="1"/>
          </p:nvPr>
        </p:nvSpPr>
        <p:spPr>
          <a:xfrm>
            <a:off x="1600200" y="5473051"/>
            <a:ext cx="6400800" cy="901995"/>
          </a:xfrm>
        </p:spPr>
        <p:txBody>
          <a:bodyPr/>
          <a:lstStyle/>
          <a:p>
            <a:r>
              <a:rPr lang="en-US" dirty="0"/>
              <a:t>Are We Alone In the Universe?</a:t>
            </a:r>
          </a:p>
        </p:txBody>
      </p:sp>
      <p:sp>
        <p:nvSpPr>
          <p:cNvPr id="5" name="TextBox 4">
            <a:extLst>
              <a:ext uri="{FF2B5EF4-FFF2-40B4-BE49-F238E27FC236}">
                <a16:creationId xmlns:a16="http://schemas.microsoft.com/office/drawing/2014/main" id="{5AAD452C-7A8B-40FC-B3D3-6E84080AB200}"/>
              </a:ext>
            </a:extLst>
          </p:cNvPr>
          <p:cNvSpPr txBox="1"/>
          <p:nvPr/>
        </p:nvSpPr>
        <p:spPr>
          <a:xfrm>
            <a:off x="258158" y="6402571"/>
            <a:ext cx="8627683" cy="415498"/>
          </a:xfrm>
          <a:prstGeom prst="rect">
            <a:avLst/>
          </a:prstGeom>
          <a:noFill/>
        </p:spPr>
        <p:txBody>
          <a:bodyPr wrap="none" rtlCol="0">
            <a:spAutoFit/>
          </a:bodyPr>
          <a:lstStyle/>
          <a:p>
            <a:pPr algn="ctr"/>
            <a:r>
              <a:rPr lang="en-US" sz="1050" dirty="0"/>
              <a:t>This is a copyrighted derivative work owned by Eugene </a:t>
            </a:r>
            <a:r>
              <a:rPr lang="en-US" sz="1050" dirty="0" err="1"/>
              <a:t>Bobukh</a:t>
            </a:r>
            <a:r>
              <a:rPr lang="en-US" sz="1050" dirty="0"/>
              <a:t> and belonging to his Web site </a:t>
            </a:r>
            <a:r>
              <a:rPr lang="en-US" sz="1050" dirty="0">
                <a:hlinkClick r:id="rId5"/>
              </a:rPr>
              <a:t>www.bobukh.com</a:t>
            </a:r>
            <a:r>
              <a:rPr lang="en-US" sz="1050" dirty="0"/>
              <a:t>.</a:t>
            </a:r>
          </a:p>
          <a:p>
            <a:pPr algn="ctr"/>
            <a:r>
              <a:rPr lang="en-US" sz="1050" dirty="0"/>
              <a:t>If you see it anywhere else, it must’ve been stolen. Commercial use without paying out royalties to the author is prohibited.</a:t>
            </a:r>
          </a:p>
        </p:txBody>
      </p:sp>
    </p:spTree>
    <p:extLst>
      <p:ext uri="{BB962C8B-B14F-4D97-AF65-F5344CB8AC3E}">
        <p14:creationId xmlns:p14="http://schemas.microsoft.com/office/powerpoint/2010/main" val="279660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Zoom out 100x</a:t>
            </a:r>
          </a:p>
        </p:txBody>
      </p:sp>
      <p:sp>
        <p:nvSpPr>
          <p:cNvPr id="5" name="TextBox 4"/>
          <p:cNvSpPr txBox="1"/>
          <p:nvPr/>
        </p:nvSpPr>
        <p:spPr>
          <a:xfrm>
            <a:off x="5943600" y="1524000"/>
            <a:ext cx="3047999" cy="3477875"/>
          </a:xfrm>
          <a:prstGeom prst="rect">
            <a:avLst/>
          </a:prstGeom>
          <a:noFill/>
        </p:spPr>
        <p:txBody>
          <a:bodyPr wrap="square" rtlCol="0">
            <a:spAutoFit/>
          </a:bodyPr>
          <a:lstStyle/>
          <a:p>
            <a:r>
              <a:rPr lang="en-US" sz="2000" b="1" dirty="0"/>
              <a:t>Local Group </a:t>
            </a:r>
          </a:p>
          <a:p>
            <a:r>
              <a:rPr lang="en-US" sz="2000" b="1" dirty="0"/>
              <a:t>(in Virgo </a:t>
            </a:r>
            <a:r>
              <a:rPr lang="en-US" sz="2000" b="1" dirty="0" err="1"/>
              <a:t>Supercluster</a:t>
            </a:r>
            <a:r>
              <a:rPr lang="en-US" sz="2000" b="1" dirty="0"/>
              <a:t>)</a:t>
            </a:r>
          </a:p>
          <a:p>
            <a:endParaRPr lang="en-US" sz="2000" dirty="0"/>
          </a:p>
          <a:p>
            <a:r>
              <a:rPr lang="en-US" sz="2000" dirty="0"/>
              <a:t>~10 million </a:t>
            </a:r>
            <a:r>
              <a:rPr lang="en-US" sz="2000" dirty="0" err="1"/>
              <a:t>ly</a:t>
            </a:r>
            <a:r>
              <a:rPr lang="en-US" sz="2000" dirty="0"/>
              <a:t> (</a:t>
            </a:r>
            <a:r>
              <a:rPr lang="en-US" sz="2000" dirty="0" err="1"/>
              <a:t>Mly</a:t>
            </a:r>
            <a:r>
              <a:rPr lang="en-US" sz="2000" dirty="0"/>
              <a:t>) across</a:t>
            </a:r>
          </a:p>
          <a:p>
            <a:endParaRPr lang="en-US" sz="2000" dirty="0"/>
          </a:p>
          <a:p>
            <a:r>
              <a:rPr lang="en-US" sz="2000" dirty="0"/>
              <a:t>54 galaxies</a:t>
            </a:r>
          </a:p>
          <a:p>
            <a:endParaRPr lang="en-US" sz="2000" dirty="0"/>
          </a:p>
          <a:p>
            <a:r>
              <a:rPr lang="en-US" sz="2000" dirty="0"/>
              <a:t>Andromeda Galaxy 2 </a:t>
            </a:r>
            <a:r>
              <a:rPr lang="en-US" sz="2000" dirty="0" err="1"/>
              <a:t>Mly</a:t>
            </a:r>
            <a:r>
              <a:rPr lang="en-US" sz="2000" dirty="0"/>
              <a:t> away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87733"/>
            <a:ext cx="5191125" cy="5191125"/>
          </a:xfrm>
          <a:prstGeom prst="rect">
            <a:avLst/>
          </a:prstGeom>
        </p:spPr>
      </p:pic>
    </p:spTree>
    <p:extLst>
      <p:ext uri="{BB962C8B-B14F-4D97-AF65-F5344CB8AC3E}">
        <p14:creationId xmlns:p14="http://schemas.microsoft.com/office/powerpoint/2010/main" val="2004395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So effectively…</a:t>
            </a:r>
          </a:p>
        </p:txBody>
      </p:sp>
      <p:sp>
        <p:nvSpPr>
          <p:cNvPr id="10" name="Content Placeholder 9"/>
          <p:cNvSpPr>
            <a:spLocks noGrp="1"/>
          </p:cNvSpPr>
          <p:nvPr>
            <p:ph idx="1"/>
          </p:nvPr>
        </p:nvSpPr>
        <p:spPr>
          <a:xfrm>
            <a:off x="457200" y="2514600"/>
            <a:ext cx="8229600" cy="2743200"/>
          </a:xfrm>
        </p:spPr>
        <p:txBody>
          <a:bodyPr/>
          <a:lstStyle/>
          <a:p>
            <a:pPr marL="137160" indent="0" algn="ctr">
              <a:buNone/>
            </a:pPr>
            <a:r>
              <a:rPr lang="en-US" dirty="0"/>
              <a:t>Drakes Equation measures your optimism rather than civilizations count </a:t>
            </a:r>
            <a:r>
              <a:rPr lang="en-US" dirty="0">
                <a:sym typeface="Wingdings" pitchFamily="2" charset="2"/>
              </a:rPr>
              <a:t></a:t>
            </a:r>
          </a:p>
          <a:p>
            <a:pPr marL="137160" indent="0" algn="ctr">
              <a:buNone/>
            </a:pPr>
            <a:endParaRPr lang="en-US" dirty="0">
              <a:sym typeface="Wingdings" pitchFamily="2" charset="2"/>
            </a:endParaRPr>
          </a:p>
          <a:p>
            <a:pPr marL="137160" indent="0" algn="ctr">
              <a:buNone/>
            </a:pPr>
            <a:r>
              <a:rPr lang="en-US" dirty="0">
                <a:sym typeface="Wingdings" pitchFamily="2" charset="2"/>
              </a:rPr>
              <a:t>Still, with no better tools let’s test it</a:t>
            </a:r>
            <a:endParaRPr lang="en-US" dirty="0"/>
          </a:p>
        </p:txBody>
      </p:sp>
    </p:spTree>
    <p:extLst>
      <p:ext uri="{BB962C8B-B14F-4D97-AF65-F5344CB8AC3E}">
        <p14:creationId xmlns:p14="http://schemas.microsoft.com/office/powerpoint/2010/main" val="28057490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r>
              <a:rPr lang="en-US" sz="3200" dirty="0"/>
              <a:t>Pessimists vs. optimists vs. realists estimate</a:t>
            </a:r>
          </a:p>
        </p:txBody>
      </p:sp>
      <p:graphicFrame>
        <p:nvGraphicFramePr>
          <p:cNvPr id="4" name="Table 3"/>
          <p:cNvGraphicFramePr>
            <a:graphicFrameLocks noGrp="1"/>
          </p:cNvGraphicFramePr>
          <p:nvPr>
            <p:extLst>
              <p:ext uri="{D42A27DB-BD31-4B8C-83A1-F6EECF244321}">
                <p14:modId xmlns:p14="http://schemas.microsoft.com/office/powerpoint/2010/main" val="991796247"/>
              </p:ext>
            </p:extLst>
          </p:nvPr>
        </p:nvGraphicFramePr>
        <p:xfrm>
          <a:off x="457200" y="1219200"/>
          <a:ext cx="8229600" cy="4942840"/>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tblGrid>
              <a:tr h="447040">
                <a:tc>
                  <a:txBody>
                    <a:bodyPr/>
                    <a:lstStyle/>
                    <a:p>
                      <a:r>
                        <a:rPr lang="en-US" sz="1400" dirty="0">
                          <a:latin typeface="+mn-lt"/>
                        </a:rPr>
                        <a:t>Parameter</a:t>
                      </a:r>
                    </a:p>
                  </a:txBody>
                  <a:tcPr/>
                </a:tc>
                <a:tc>
                  <a:txBody>
                    <a:bodyPr/>
                    <a:lstStyle/>
                    <a:p>
                      <a:r>
                        <a:rPr lang="zh-CN" altLang="en-US" sz="1400" dirty="0">
                          <a:effectLst/>
                        </a:rPr>
                        <a:t>悲观主义者</a:t>
                      </a:r>
                      <a:endParaRPr lang="en-US" sz="1400" dirty="0">
                        <a:latin typeface="+mn-lt"/>
                      </a:endParaRPr>
                    </a:p>
                  </a:txBody>
                  <a:tcPr/>
                </a:tc>
                <a:tc>
                  <a:txBody>
                    <a:bodyPr/>
                    <a:lstStyle/>
                    <a:p>
                      <a:r>
                        <a:rPr lang="en-US" sz="1400" dirty="0">
                          <a:latin typeface="+mn-lt"/>
                        </a:rPr>
                        <a:t>Optimists</a:t>
                      </a:r>
                    </a:p>
                  </a:txBody>
                  <a:tcPr/>
                </a:tc>
                <a:tc>
                  <a:txBody>
                    <a:bodyPr/>
                    <a:lstStyle/>
                    <a:p>
                      <a:endParaRPr lang="en-US" sz="1400" dirty="0">
                        <a:latin typeface="+mn-lt"/>
                      </a:endParaRPr>
                    </a:p>
                  </a:txBody>
                  <a:tcPr/>
                </a:tc>
                <a:extLst>
                  <a:ext uri="{0D108BD9-81ED-4DB2-BD59-A6C34878D82A}">
                    <a16:rowId xmlns:a16="http://schemas.microsoft.com/office/drawing/2014/main" val="10000"/>
                  </a:ext>
                </a:extLst>
              </a:tr>
              <a:tr h="370840">
                <a:tc>
                  <a:txBody>
                    <a:bodyPr/>
                    <a:lstStyle/>
                    <a:p>
                      <a:r>
                        <a:rPr lang="en-US" sz="1400" dirty="0">
                          <a:latin typeface="+mn-lt"/>
                        </a:rPr>
                        <a:t># of stars</a:t>
                      </a:r>
                      <a:r>
                        <a:rPr lang="en-US" sz="1400" baseline="0" dirty="0">
                          <a:latin typeface="+mn-lt"/>
                        </a:rPr>
                        <a:t> in our Galaxy</a:t>
                      </a:r>
                      <a:endParaRPr lang="en-US" sz="1400" dirty="0">
                        <a:latin typeface="+mn-lt"/>
                      </a:endParaRPr>
                    </a:p>
                  </a:txBody>
                  <a:tcPr/>
                </a:tc>
                <a:tc>
                  <a:txBody>
                    <a:bodyPr/>
                    <a:lstStyle/>
                    <a:p>
                      <a:r>
                        <a:rPr lang="en-US" sz="1400" dirty="0">
                          <a:latin typeface="+mn-lt"/>
                        </a:rPr>
                        <a:t>1*10</a:t>
                      </a:r>
                      <a:r>
                        <a:rPr lang="en-US" sz="1400" baseline="30000" dirty="0">
                          <a:latin typeface="+mn-lt"/>
                        </a:rPr>
                        <a:t>11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3*10</a:t>
                      </a:r>
                      <a:r>
                        <a:rPr lang="en-US" sz="1400" baseline="30000" dirty="0">
                          <a:latin typeface="+mn-lt"/>
                        </a:rPr>
                        <a:t>11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1.5*10</a:t>
                      </a:r>
                      <a:r>
                        <a:rPr lang="en-US" sz="1400" baseline="30000" dirty="0">
                          <a:latin typeface="+mn-lt"/>
                        </a:rPr>
                        <a:t>11</a:t>
                      </a:r>
                    </a:p>
                  </a:txBody>
                  <a:tcPr/>
                </a:tc>
                <a:extLst>
                  <a:ext uri="{0D108BD9-81ED-4DB2-BD59-A6C34878D82A}">
                    <a16:rowId xmlns:a16="http://schemas.microsoft.com/office/drawing/2014/main" val="10001"/>
                  </a:ext>
                </a:extLst>
              </a:tr>
              <a:tr h="370840">
                <a:tc>
                  <a:txBody>
                    <a:bodyPr/>
                    <a:lstStyle/>
                    <a:p>
                      <a:r>
                        <a:rPr lang="en-US" sz="1400" dirty="0">
                          <a:latin typeface="+mn-lt"/>
                        </a:rPr>
                        <a:t>% that have planets</a:t>
                      </a:r>
                    </a:p>
                  </a:txBody>
                  <a:tcPr/>
                </a:tc>
                <a:tc>
                  <a:txBody>
                    <a:bodyPr/>
                    <a:lstStyle/>
                    <a:p>
                      <a:r>
                        <a:rPr lang="en-US" sz="1400" dirty="0">
                          <a:latin typeface="+mn-lt"/>
                        </a:rPr>
                        <a:t>30%</a:t>
                      </a:r>
                    </a:p>
                  </a:txBody>
                  <a:tcPr/>
                </a:tc>
                <a:tc>
                  <a:txBody>
                    <a:bodyPr/>
                    <a:lstStyle/>
                    <a:p>
                      <a:r>
                        <a:rPr lang="en-US" sz="1400" dirty="0">
                          <a:latin typeface="+mn-lt"/>
                        </a:rPr>
                        <a:t>100%</a:t>
                      </a:r>
                    </a:p>
                  </a:txBody>
                  <a:tcPr/>
                </a:tc>
                <a:tc>
                  <a:txBody>
                    <a:bodyPr/>
                    <a:lstStyle/>
                    <a:p>
                      <a:r>
                        <a:rPr lang="en-US" sz="1400" dirty="0">
                          <a:latin typeface="+mn-lt"/>
                        </a:rPr>
                        <a:t>50%</a:t>
                      </a:r>
                    </a:p>
                  </a:txBody>
                  <a:tcPr/>
                </a:tc>
                <a:extLst>
                  <a:ext uri="{0D108BD9-81ED-4DB2-BD59-A6C34878D82A}">
                    <a16:rowId xmlns:a16="http://schemas.microsoft.com/office/drawing/2014/main" val="10002"/>
                  </a:ext>
                </a:extLst>
              </a:tr>
              <a:tr h="370840">
                <a:tc>
                  <a:txBody>
                    <a:bodyPr/>
                    <a:lstStyle/>
                    <a:p>
                      <a:r>
                        <a:rPr lang="en-US" sz="1400" dirty="0">
                          <a:latin typeface="+mn-lt"/>
                        </a:rPr>
                        <a:t>Number of habitable planets</a:t>
                      </a:r>
                    </a:p>
                  </a:txBody>
                  <a:tcPr/>
                </a:tc>
                <a:tc>
                  <a:txBody>
                    <a:bodyPr/>
                    <a:lstStyle/>
                    <a:p>
                      <a:r>
                        <a:rPr lang="en-US" sz="1400" dirty="0">
                          <a:latin typeface="+mn-lt"/>
                        </a:rPr>
                        <a:t>0.001</a:t>
                      </a:r>
                    </a:p>
                  </a:txBody>
                  <a:tcPr/>
                </a:tc>
                <a:tc>
                  <a:txBody>
                    <a:bodyPr/>
                    <a:lstStyle/>
                    <a:p>
                      <a:r>
                        <a:rPr lang="en-US" sz="1400" dirty="0">
                          <a:latin typeface="+mn-lt"/>
                        </a:rPr>
                        <a:t>0.5</a:t>
                      </a:r>
                    </a:p>
                  </a:txBody>
                  <a:tcPr/>
                </a:tc>
                <a:tc>
                  <a:txBody>
                    <a:bodyPr/>
                    <a:lstStyle/>
                    <a:p>
                      <a:r>
                        <a:rPr lang="en-US" sz="1400" dirty="0">
                          <a:latin typeface="+mn-lt"/>
                        </a:rPr>
                        <a:t>0.02</a:t>
                      </a:r>
                    </a:p>
                  </a:txBody>
                  <a:tcPr/>
                </a:tc>
                <a:extLst>
                  <a:ext uri="{0D108BD9-81ED-4DB2-BD59-A6C34878D82A}">
                    <a16:rowId xmlns:a16="http://schemas.microsoft.com/office/drawing/2014/main" val="10003"/>
                  </a:ext>
                </a:extLst>
              </a:tr>
              <a:tr h="370840">
                <a:tc>
                  <a:txBody>
                    <a:bodyPr/>
                    <a:lstStyle/>
                    <a:p>
                      <a:r>
                        <a:rPr lang="en-US" sz="1400" dirty="0">
                          <a:latin typeface="+mn-lt"/>
                        </a:rPr>
                        <a:t>% of those that develop life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10</a:t>
                      </a:r>
                      <a:r>
                        <a:rPr lang="en-US" sz="1400" baseline="30000" dirty="0">
                          <a:latin typeface="+mn-lt"/>
                        </a:rPr>
                        <a:t>-8</a:t>
                      </a:r>
                    </a:p>
                  </a:txBody>
                  <a:tcPr/>
                </a:tc>
                <a:tc>
                  <a:txBody>
                    <a:bodyPr/>
                    <a:lstStyle/>
                    <a:p>
                      <a:r>
                        <a:rPr lang="en-US" sz="1400" dirty="0">
                          <a:latin typeface="+mn-lt"/>
                        </a:rPr>
                        <a:t>50%</a:t>
                      </a:r>
                    </a:p>
                  </a:txBody>
                  <a:tcPr/>
                </a:tc>
                <a:tc>
                  <a:txBody>
                    <a:bodyPr/>
                    <a:lstStyle/>
                    <a:p>
                      <a:r>
                        <a:rPr lang="en-US" sz="1400" dirty="0">
                          <a:latin typeface="+mn-lt"/>
                        </a:rPr>
                        <a:t>10%</a:t>
                      </a:r>
                    </a:p>
                  </a:txBody>
                  <a:tcPr/>
                </a:tc>
                <a:extLst>
                  <a:ext uri="{0D108BD9-81ED-4DB2-BD59-A6C34878D82A}">
                    <a16:rowId xmlns:a16="http://schemas.microsoft.com/office/drawing/2014/main" val="10004"/>
                  </a:ext>
                </a:extLst>
              </a:tr>
              <a:tr h="370840">
                <a:tc>
                  <a:txBody>
                    <a:bodyPr/>
                    <a:lstStyle/>
                    <a:p>
                      <a:r>
                        <a:rPr lang="en-US" sz="1400" dirty="0">
                          <a:latin typeface="+mn-lt"/>
                        </a:rPr>
                        <a:t>% of life evolving to intelligence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10</a:t>
                      </a:r>
                      <a:r>
                        <a:rPr lang="en-US" sz="1400" baseline="30000" dirty="0">
                          <a:latin typeface="+mn-lt"/>
                        </a:rPr>
                        <a:t>-9</a:t>
                      </a:r>
                    </a:p>
                  </a:txBody>
                  <a:tcPr/>
                </a:tc>
                <a:tc>
                  <a:txBody>
                    <a:bodyPr/>
                    <a:lstStyle/>
                    <a:p>
                      <a:r>
                        <a:rPr lang="en-US" sz="1400" dirty="0">
                          <a:latin typeface="+mn-lt"/>
                        </a:rPr>
                        <a:t>10%</a:t>
                      </a:r>
                    </a:p>
                  </a:txBody>
                  <a:tcPr/>
                </a:tc>
                <a:tc>
                  <a:txBody>
                    <a:bodyPr/>
                    <a:lstStyle/>
                    <a:p>
                      <a:r>
                        <a:rPr lang="en-US" sz="1400" dirty="0">
                          <a:latin typeface="+mn-lt"/>
                        </a:rPr>
                        <a:t>1%</a:t>
                      </a:r>
                    </a:p>
                  </a:txBody>
                  <a:tcPr/>
                </a:tc>
                <a:extLst>
                  <a:ext uri="{0D108BD9-81ED-4DB2-BD59-A6C34878D82A}">
                    <a16:rowId xmlns:a16="http://schemas.microsoft.com/office/drawing/2014/main" val="10005"/>
                  </a:ext>
                </a:extLst>
              </a:tr>
              <a:tr h="370840">
                <a:tc>
                  <a:txBody>
                    <a:bodyPr/>
                    <a:lstStyle/>
                    <a:p>
                      <a:r>
                        <a:rPr lang="en-US" sz="1400" dirty="0">
                          <a:latin typeface="+mn-lt"/>
                        </a:rPr>
                        <a:t>% of “active” civilizations</a:t>
                      </a:r>
                    </a:p>
                  </a:txBody>
                  <a:tcPr/>
                </a:tc>
                <a:tc>
                  <a:txBody>
                    <a:bodyPr/>
                    <a:lstStyle/>
                    <a:p>
                      <a:r>
                        <a:rPr lang="en-US" sz="1400" dirty="0">
                          <a:latin typeface="+mn-lt"/>
                        </a:rPr>
                        <a:t>10%</a:t>
                      </a:r>
                    </a:p>
                  </a:txBody>
                  <a:tcPr/>
                </a:tc>
                <a:tc>
                  <a:txBody>
                    <a:bodyPr/>
                    <a:lstStyle/>
                    <a:p>
                      <a:r>
                        <a:rPr lang="en-US" sz="1400" dirty="0">
                          <a:latin typeface="+mn-lt"/>
                        </a:rPr>
                        <a:t>100%</a:t>
                      </a:r>
                    </a:p>
                  </a:txBody>
                  <a:tcPr/>
                </a:tc>
                <a:tc>
                  <a:txBody>
                    <a:bodyPr/>
                    <a:lstStyle/>
                    <a:p>
                      <a:r>
                        <a:rPr lang="en-US" sz="1400" dirty="0">
                          <a:latin typeface="+mn-lt"/>
                        </a:rPr>
                        <a:t>25%</a:t>
                      </a:r>
                    </a:p>
                  </a:txBody>
                  <a:tcPr/>
                </a:tc>
                <a:extLst>
                  <a:ext uri="{0D108BD9-81ED-4DB2-BD59-A6C34878D82A}">
                    <a16:rowId xmlns:a16="http://schemas.microsoft.com/office/drawing/2014/main" val="10006"/>
                  </a:ext>
                </a:extLst>
              </a:tr>
              <a:tr h="370840">
                <a:tc>
                  <a:txBody>
                    <a:bodyPr/>
                    <a:lstStyle/>
                    <a:p>
                      <a:r>
                        <a:rPr lang="en-US" sz="1400" dirty="0">
                          <a:latin typeface="+mn-lt"/>
                        </a:rPr>
                        <a:t>Lifetime of “active” civilization</a:t>
                      </a:r>
                    </a:p>
                  </a:txBody>
                  <a:tcPr/>
                </a:tc>
                <a:tc>
                  <a:txBody>
                    <a:bodyPr/>
                    <a:lstStyle/>
                    <a:p>
                      <a:r>
                        <a:rPr lang="en-US" sz="1400" dirty="0">
                          <a:latin typeface="+mn-lt"/>
                        </a:rPr>
                        <a:t>30 years</a:t>
                      </a:r>
                    </a:p>
                  </a:txBody>
                  <a:tcPr/>
                </a:tc>
                <a:tc>
                  <a:txBody>
                    <a:bodyPr/>
                    <a:lstStyle/>
                    <a:p>
                      <a:r>
                        <a:rPr lang="en-US" sz="1400" dirty="0">
                          <a:latin typeface="+mn-lt"/>
                        </a:rPr>
                        <a:t>1 billion years</a:t>
                      </a:r>
                    </a:p>
                  </a:txBody>
                  <a:tcPr/>
                </a:tc>
                <a:tc>
                  <a:txBody>
                    <a:bodyPr/>
                    <a:lstStyle/>
                    <a:p>
                      <a:r>
                        <a:rPr lang="en-US" sz="1400" dirty="0">
                          <a:latin typeface="+mn-lt"/>
                        </a:rPr>
                        <a:t>500</a:t>
                      </a:r>
                      <a:r>
                        <a:rPr lang="en-US" sz="1400" baseline="0" dirty="0">
                          <a:latin typeface="+mn-lt"/>
                        </a:rPr>
                        <a:t> years</a:t>
                      </a:r>
                      <a:endParaRPr lang="en-US" sz="1400" dirty="0">
                        <a:latin typeface="+mn-lt"/>
                      </a:endParaRPr>
                    </a:p>
                  </a:txBody>
                  <a:tcPr/>
                </a:tc>
                <a:extLst>
                  <a:ext uri="{0D108BD9-81ED-4DB2-BD59-A6C34878D82A}">
                    <a16:rowId xmlns:a16="http://schemas.microsoft.com/office/drawing/2014/main" val="10007"/>
                  </a:ext>
                </a:extLst>
              </a:tr>
              <a:tr h="370840">
                <a:tc>
                  <a:txBody>
                    <a:bodyPr/>
                    <a:lstStyle/>
                    <a:p>
                      <a:r>
                        <a:rPr lang="en-US" sz="1400" dirty="0">
                          <a:latin typeface="+mn-lt"/>
                        </a:rPr>
                        <a:t>Effective</a:t>
                      </a:r>
                      <a:r>
                        <a:rPr lang="en-US" sz="1400" baseline="0" dirty="0">
                          <a:latin typeface="+mn-lt"/>
                        </a:rPr>
                        <a:t> age </a:t>
                      </a:r>
                      <a:r>
                        <a:rPr lang="en-US" sz="1400" dirty="0">
                          <a:latin typeface="+mn-lt"/>
                        </a:rPr>
                        <a:t>of Galaxy</a:t>
                      </a:r>
                    </a:p>
                  </a:txBody>
                  <a:tcPr/>
                </a:tc>
                <a:tc>
                  <a:txBody>
                    <a:bodyPr/>
                    <a:lstStyle/>
                    <a:p>
                      <a:r>
                        <a:rPr lang="en-US" sz="1400" dirty="0">
                          <a:latin typeface="+mn-lt"/>
                        </a:rPr>
                        <a:t>14 </a:t>
                      </a:r>
                      <a:r>
                        <a:rPr lang="en-US" sz="1400" dirty="0" err="1">
                          <a:latin typeface="+mn-lt"/>
                        </a:rPr>
                        <a:t>Gy</a:t>
                      </a:r>
                      <a:endParaRPr lang="en-US" sz="1400" dirty="0">
                        <a:latin typeface="+mn-lt"/>
                      </a:endParaRPr>
                    </a:p>
                  </a:txBody>
                  <a:tcPr/>
                </a:tc>
                <a:tc>
                  <a:txBody>
                    <a:bodyPr/>
                    <a:lstStyle/>
                    <a:p>
                      <a:r>
                        <a:rPr lang="en-US" sz="1400" dirty="0">
                          <a:latin typeface="+mn-lt"/>
                        </a:rPr>
                        <a:t>5 </a:t>
                      </a:r>
                      <a:r>
                        <a:rPr lang="en-US" sz="1400" dirty="0" err="1">
                          <a:latin typeface="+mn-lt"/>
                        </a:rPr>
                        <a:t>Gy</a:t>
                      </a:r>
                      <a:endParaRPr lang="en-US" sz="1400" dirty="0">
                        <a:latin typeface="+mn-lt"/>
                      </a:endParaRPr>
                    </a:p>
                  </a:txBody>
                  <a:tcPr/>
                </a:tc>
                <a:tc>
                  <a:txBody>
                    <a:bodyPr/>
                    <a:lstStyle/>
                    <a:p>
                      <a:r>
                        <a:rPr lang="en-US" sz="1400" dirty="0">
                          <a:latin typeface="+mn-lt"/>
                        </a:rPr>
                        <a:t>7 </a:t>
                      </a:r>
                      <a:r>
                        <a:rPr lang="en-US" sz="1400" dirty="0" err="1">
                          <a:latin typeface="+mn-lt"/>
                        </a:rPr>
                        <a:t>Gy</a:t>
                      </a:r>
                      <a:endParaRPr lang="en-US" sz="1400" dirty="0">
                        <a:latin typeface="+mn-lt"/>
                      </a:endParaRPr>
                    </a:p>
                  </a:txBody>
                  <a:tcPr/>
                </a:tc>
                <a:extLst>
                  <a:ext uri="{0D108BD9-81ED-4DB2-BD59-A6C34878D82A}">
                    <a16:rowId xmlns:a16="http://schemas.microsoft.com/office/drawing/2014/main" val="10008"/>
                  </a:ext>
                </a:extLst>
              </a:tr>
              <a:tr h="370840">
                <a:tc>
                  <a:txBody>
                    <a:bodyPr/>
                    <a:lstStyle/>
                    <a:p>
                      <a:r>
                        <a:rPr lang="en-US" sz="1400" dirty="0">
                          <a:solidFill>
                            <a:srgbClr val="0070C0"/>
                          </a:solidFill>
                          <a:latin typeface="+mn-lt"/>
                        </a:rPr>
                        <a:t>PRODUCT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70C0"/>
                          </a:solidFill>
                          <a:latin typeface="+mn-lt"/>
                        </a:rPr>
                        <a:t>6*10</a:t>
                      </a:r>
                      <a:r>
                        <a:rPr lang="en-US" sz="1400" baseline="30000" dirty="0">
                          <a:solidFill>
                            <a:srgbClr val="0070C0"/>
                          </a:solidFill>
                          <a:latin typeface="+mn-lt"/>
                        </a:rPr>
                        <a:t>-20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70C0"/>
                          </a:solidFill>
                          <a:latin typeface="+mn-lt"/>
                        </a:rPr>
                        <a:t>1.5*10</a:t>
                      </a:r>
                      <a:r>
                        <a:rPr lang="en-US" sz="1400" baseline="30000" dirty="0">
                          <a:solidFill>
                            <a:srgbClr val="0070C0"/>
                          </a:solidFill>
                          <a:latin typeface="+mn-lt"/>
                        </a:rPr>
                        <a:t>9</a:t>
                      </a:r>
                    </a:p>
                  </a:txBody>
                  <a:tcPr/>
                </a:tc>
                <a:tc>
                  <a:txBody>
                    <a:bodyPr/>
                    <a:lstStyle/>
                    <a:p>
                      <a:r>
                        <a:rPr lang="en-US" sz="1400" dirty="0">
                          <a:solidFill>
                            <a:srgbClr val="0070C0"/>
                          </a:solidFill>
                          <a:latin typeface="+mn-lt"/>
                        </a:rPr>
                        <a:t>0.03</a:t>
                      </a:r>
                    </a:p>
                  </a:txBody>
                  <a:tcPr/>
                </a:tc>
                <a:extLst>
                  <a:ext uri="{0D108BD9-81ED-4DB2-BD59-A6C34878D82A}">
                    <a16:rowId xmlns:a16="http://schemas.microsoft.com/office/drawing/2014/main" val="10009"/>
                  </a:ext>
                </a:extLst>
              </a:tr>
              <a:tr h="370840">
                <a:tc>
                  <a:txBody>
                    <a:bodyPr/>
                    <a:lstStyle/>
                    <a:p>
                      <a:r>
                        <a:rPr lang="en-US" sz="1400" dirty="0">
                          <a:solidFill>
                            <a:srgbClr val="0070C0"/>
                          </a:solidFill>
                          <a:latin typeface="+mn-lt"/>
                        </a:rPr>
                        <a:t>Conclusion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solidFill>
                            <a:srgbClr val="0070C0"/>
                          </a:solidFill>
                          <a:latin typeface="+mn-lt"/>
                        </a:rPr>
                        <a:t>We are alone in the whole Universe, forever</a:t>
                      </a:r>
                      <a:endParaRPr lang="en-US" sz="1400" baseline="30000" dirty="0">
                        <a:solidFill>
                          <a:srgbClr val="0070C0"/>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solidFill>
                            <a:srgbClr val="0070C0"/>
                          </a:solidFill>
                          <a:latin typeface="+mn-lt"/>
                        </a:rPr>
                        <a:t>“They” should be swarming everywhere already!</a:t>
                      </a:r>
                      <a:endParaRPr lang="en-US" sz="1400" baseline="30000" dirty="0">
                        <a:solidFill>
                          <a:srgbClr val="0070C0"/>
                        </a:solidFill>
                        <a:latin typeface="+mn-lt"/>
                      </a:endParaRPr>
                    </a:p>
                  </a:txBody>
                  <a:tcPr/>
                </a:tc>
                <a:tc>
                  <a:txBody>
                    <a:bodyPr/>
                    <a:lstStyle/>
                    <a:p>
                      <a:r>
                        <a:rPr lang="en-US" sz="1400" dirty="0">
                          <a:solidFill>
                            <a:srgbClr val="0070C0"/>
                          </a:solidFill>
                          <a:latin typeface="+mn-lt"/>
                        </a:rPr>
                        <a:t>Thousands of civilizations</a:t>
                      </a:r>
                      <a:r>
                        <a:rPr lang="en-US" sz="1400" baseline="0" dirty="0">
                          <a:solidFill>
                            <a:srgbClr val="0070C0"/>
                          </a:solidFill>
                          <a:latin typeface="+mn-lt"/>
                        </a:rPr>
                        <a:t> have risen and fallen in the past</a:t>
                      </a:r>
                      <a:endParaRPr lang="en-US" sz="1400" dirty="0">
                        <a:solidFill>
                          <a:srgbClr val="0070C0"/>
                        </a:solidFill>
                        <a:latin typeface="+mn-lt"/>
                      </a:endParaRPr>
                    </a:p>
                  </a:txBody>
                  <a:tcPr/>
                </a:tc>
                <a:extLst>
                  <a:ext uri="{0D108BD9-81ED-4DB2-BD59-A6C34878D82A}">
                    <a16:rowId xmlns:a16="http://schemas.microsoft.com/office/drawing/2014/main" val="10010"/>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1261872"/>
            <a:ext cx="914400" cy="336804"/>
          </a:xfrm>
          <a:prstGeom prst="rect">
            <a:avLst/>
          </a:prstGeom>
        </p:spPr>
      </p:pic>
      <p:sp>
        <p:nvSpPr>
          <p:cNvPr id="3" name="Rounded Rectangle 2"/>
          <p:cNvSpPr/>
          <p:nvPr/>
        </p:nvSpPr>
        <p:spPr>
          <a:xfrm>
            <a:off x="4343400" y="5029200"/>
            <a:ext cx="4343400" cy="1143000"/>
          </a:xfrm>
          <a:prstGeom prst="roundRect">
            <a:avLst/>
          </a:prstGeom>
          <a:solidFill>
            <a:srgbClr val="FFFF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CONTRADICTION</a:t>
            </a:r>
          </a:p>
        </p:txBody>
      </p:sp>
    </p:spTree>
    <p:extLst>
      <p:ext uri="{BB962C8B-B14F-4D97-AF65-F5344CB8AC3E}">
        <p14:creationId xmlns:p14="http://schemas.microsoft.com/office/powerpoint/2010/main" val="387944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8800" y="432501"/>
            <a:ext cx="3276600" cy="5346700"/>
          </a:xfrm>
        </p:spPr>
        <p:txBody>
          <a:bodyPr>
            <a:normAutofit/>
          </a:bodyPr>
          <a:lstStyle/>
          <a:p>
            <a:pPr marL="137160" indent="0">
              <a:buNone/>
            </a:pPr>
            <a:r>
              <a:rPr lang="en-US" dirty="0"/>
              <a:t>It takes only one dedicated civilization to leave long lasting traces.</a:t>
            </a:r>
          </a:p>
          <a:p>
            <a:pPr marL="137160" indent="0">
              <a:buNone/>
            </a:pPr>
            <a:endParaRPr lang="en-US" dirty="0"/>
          </a:p>
          <a:p>
            <a:pPr marL="137160" indent="0">
              <a:buNone/>
            </a:pPr>
            <a:r>
              <a:rPr lang="en-US" dirty="0"/>
              <a:t>Where are they?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018" y="463179"/>
            <a:ext cx="5154459" cy="5346700"/>
          </a:xfrm>
          <a:prstGeom prst="rect">
            <a:avLst/>
          </a:prstGeom>
        </p:spPr>
      </p:pic>
      <p:pic>
        <p:nvPicPr>
          <p:cNvPr id="1026" name="Picture 2" descr="\\iridium\Private\Data\ADM &amp; Social\Projects\2012\AreWeAlone\Pics\RockTrac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009" y="4812815"/>
            <a:ext cx="4562475" cy="206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8668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2209800"/>
            <a:ext cx="8229600" cy="1828800"/>
          </a:xfrm>
        </p:spPr>
        <p:txBody>
          <a:bodyPr/>
          <a:lstStyle/>
          <a:p>
            <a:r>
              <a:rPr lang="en-US" cap="none" dirty="0"/>
              <a:t>Part V</a:t>
            </a:r>
            <a:br>
              <a:rPr lang="en-US" cap="none" dirty="0"/>
            </a:br>
            <a:r>
              <a:rPr lang="en-US" cap="none" dirty="0"/>
              <a:t>Possible Explanations</a:t>
            </a:r>
          </a:p>
        </p:txBody>
      </p:sp>
    </p:spTree>
    <p:extLst>
      <p:ext uri="{BB962C8B-B14F-4D97-AF65-F5344CB8AC3E}">
        <p14:creationId xmlns:p14="http://schemas.microsoft.com/office/powerpoint/2010/main" val="42314892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idx="1"/>
          </p:nvPr>
        </p:nvSpPr>
        <p:spPr/>
        <p:txBody>
          <a:bodyPr>
            <a:normAutofit/>
          </a:bodyPr>
          <a:lstStyle/>
          <a:p>
            <a:r>
              <a:rPr lang="en-US" dirty="0"/>
              <a:t>Numerous exist</a:t>
            </a:r>
          </a:p>
          <a:p>
            <a:pPr lvl="1"/>
            <a:r>
              <a:rPr lang="en-US" dirty="0"/>
              <a:t>Wikipedia: ~25 of them</a:t>
            </a:r>
          </a:p>
          <a:p>
            <a:pPr lvl="1"/>
            <a:r>
              <a:rPr lang="en-US" dirty="0"/>
              <a:t>Stephen Webb: 50</a:t>
            </a:r>
          </a:p>
          <a:p>
            <a:pPr lvl="1"/>
            <a:r>
              <a:rPr lang="en-US" dirty="0"/>
              <a:t>Various stupid ones: slightly over ∞</a:t>
            </a:r>
            <a:r>
              <a:rPr lang="en-US" baseline="30000" dirty="0"/>
              <a:t>2</a:t>
            </a:r>
            <a:endParaRPr lang="en-US" dirty="0"/>
          </a:p>
          <a:p>
            <a:r>
              <a:rPr lang="en-US" dirty="0"/>
              <a:t>I will present only few that look the most plausible to me</a:t>
            </a:r>
          </a:p>
          <a:p>
            <a:endParaRPr lang="en-US" dirty="0"/>
          </a:p>
        </p:txBody>
      </p:sp>
    </p:spTree>
    <p:extLst>
      <p:ext uri="{BB962C8B-B14F-4D97-AF65-F5344CB8AC3E}">
        <p14:creationId xmlns:p14="http://schemas.microsoft.com/office/powerpoint/2010/main" val="5389970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13. “They” are here. Governments suppress the evidence.</a:t>
            </a:r>
          </a:p>
        </p:txBody>
      </p:sp>
      <p:sp>
        <p:nvSpPr>
          <p:cNvPr id="3" name="Content Placeholder 2"/>
          <p:cNvSpPr>
            <a:spLocks noGrp="1"/>
          </p:cNvSpPr>
          <p:nvPr>
            <p:ph idx="1"/>
          </p:nvPr>
        </p:nvSpPr>
        <p:spPr>
          <a:xfrm>
            <a:off x="4572000" y="1927762"/>
            <a:ext cx="4267200" cy="4709160"/>
          </a:xfrm>
        </p:spPr>
        <p:txBody>
          <a:bodyPr>
            <a:normAutofit/>
          </a:bodyPr>
          <a:lstStyle/>
          <a:p>
            <a:pPr marL="137160" indent="0">
              <a:buNone/>
            </a:pPr>
            <a:r>
              <a:rPr lang="en-US" dirty="0"/>
              <a:t>Cons</a:t>
            </a:r>
          </a:p>
          <a:p>
            <a:r>
              <a:rPr lang="en-US" sz="2000" dirty="0"/>
              <a:t>All 250 of them???</a:t>
            </a:r>
          </a:p>
          <a:p>
            <a:r>
              <a:rPr lang="en-US" sz="2000" dirty="0" err="1"/>
              <a:t>Wikileaks</a:t>
            </a:r>
            <a:endParaRPr lang="en-US" sz="2000" dirty="0"/>
          </a:p>
          <a:p>
            <a:r>
              <a:rPr lang="en-US" sz="2000" dirty="0"/>
              <a:t>China can’t seal the Great Firewall</a:t>
            </a:r>
          </a:p>
          <a:p>
            <a:r>
              <a:rPr lang="en-US" sz="2000" dirty="0"/>
              <a:t>USA can’t keep nuclear secrets</a:t>
            </a:r>
          </a:p>
        </p:txBody>
      </p:sp>
      <p:pic>
        <p:nvPicPr>
          <p:cNvPr id="1026" name="Picture 2" descr="http://www.brandwatch.com/wp-content/uploads/brandwatch/tro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00" y="2220688"/>
            <a:ext cx="834995" cy="762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440377" y="1927762"/>
            <a:ext cx="3810000" cy="4709160"/>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buNone/>
            </a:pPr>
            <a:r>
              <a:rPr lang="en-US" dirty="0"/>
              <a:t>Pros</a:t>
            </a:r>
          </a:p>
          <a:p>
            <a:r>
              <a:rPr lang="en-US" sz="2000" dirty="0"/>
              <a:t>Not completely insane</a:t>
            </a:r>
          </a:p>
        </p:txBody>
      </p:sp>
    </p:spTree>
    <p:extLst>
      <p:ext uri="{BB962C8B-B14F-4D97-AF65-F5344CB8AC3E}">
        <p14:creationId xmlns:p14="http://schemas.microsoft.com/office/powerpoint/2010/main" val="5760585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12. We just have not searched well or long enough</a:t>
            </a:r>
          </a:p>
        </p:txBody>
      </p:sp>
      <p:sp>
        <p:nvSpPr>
          <p:cNvPr id="3" name="Content Placeholder 2"/>
          <p:cNvSpPr>
            <a:spLocks noGrp="1"/>
          </p:cNvSpPr>
          <p:nvPr>
            <p:ph idx="1"/>
          </p:nvPr>
        </p:nvSpPr>
        <p:spPr>
          <a:xfrm>
            <a:off x="457200" y="1600200"/>
            <a:ext cx="3505200" cy="4709160"/>
          </a:xfrm>
        </p:spPr>
        <p:txBody>
          <a:bodyPr>
            <a:normAutofit/>
          </a:bodyPr>
          <a:lstStyle/>
          <a:p>
            <a:pPr marL="137160" indent="0">
              <a:buNone/>
            </a:pPr>
            <a:r>
              <a:rPr lang="en-US" dirty="0"/>
              <a:t>Pros:</a:t>
            </a:r>
          </a:p>
          <a:p>
            <a:r>
              <a:rPr lang="en-US" sz="2000" dirty="0"/>
              <a:t>Today we can detect “them” 1-300 </a:t>
            </a:r>
            <a:r>
              <a:rPr lang="en-US" sz="2000" dirty="0" err="1"/>
              <a:t>lys</a:t>
            </a:r>
            <a:r>
              <a:rPr lang="en-US" sz="2000" dirty="0"/>
              <a:t> away</a:t>
            </a:r>
          </a:p>
          <a:p>
            <a:pPr lvl="1"/>
            <a:r>
              <a:rPr lang="en-US" sz="1600" dirty="0"/>
              <a:t>An astonishing 0.01% of Galaxy’s volume </a:t>
            </a:r>
            <a:r>
              <a:rPr lang="en-US" sz="1600" dirty="0">
                <a:sym typeface="Wingdings" pitchFamily="2" charset="2"/>
              </a:rPr>
              <a:t></a:t>
            </a:r>
            <a:endParaRPr lang="en-US" sz="1600" dirty="0"/>
          </a:p>
          <a:p>
            <a:r>
              <a:rPr lang="en-US" sz="2000" dirty="0"/>
              <a:t>3*10</a:t>
            </a:r>
            <a:r>
              <a:rPr lang="en-US" sz="2000" baseline="30000" dirty="0"/>
              <a:t>11</a:t>
            </a:r>
            <a:r>
              <a:rPr lang="en-US" sz="2000" dirty="0"/>
              <a:t> of 1 Hz lines in usable radio spectrum </a:t>
            </a:r>
          </a:p>
          <a:p>
            <a:pPr lvl="1"/>
            <a:r>
              <a:rPr lang="en-US" sz="1600" dirty="0"/>
              <a:t>Got to be right time, right star</a:t>
            </a:r>
          </a:p>
          <a:p>
            <a:pPr lvl="1"/>
            <a:r>
              <a:rPr lang="en-US" sz="1600" dirty="0"/>
              <a:t>There is more than radio</a:t>
            </a:r>
          </a:p>
        </p:txBody>
      </p:sp>
      <p:sp>
        <p:nvSpPr>
          <p:cNvPr id="4" name="Content Placeholder 2"/>
          <p:cNvSpPr txBox="1">
            <a:spLocks/>
          </p:cNvSpPr>
          <p:nvPr/>
        </p:nvSpPr>
        <p:spPr>
          <a:xfrm>
            <a:off x="4876800" y="1600200"/>
            <a:ext cx="3505200" cy="4709160"/>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buNone/>
            </a:pPr>
            <a:r>
              <a:rPr lang="en-US" dirty="0"/>
              <a:t>Cons:</a:t>
            </a:r>
          </a:p>
          <a:p>
            <a:r>
              <a:rPr lang="en-US" sz="2000" dirty="0"/>
              <a:t>Even “leaks” of advanced civilizations would be very strong and broadband. Where are they?</a:t>
            </a:r>
          </a:p>
        </p:txBody>
      </p:sp>
    </p:spTree>
    <p:extLst>
      <p:ext uri="{BB962C8B-B14F-4D97-AF65-F5344CB8AC3E}">
        <p14:creationId xmlns:p14="http://schemas.microsoft.com/office/powerpoint/2010/main" val="20221599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11. “They” are there but stay silent</a:t>
            </a:r>
          </a:p>
        </p:txBody>
      </p:sp>
      <p:sp>
        <p:nvSpPr>
          <p:cNvPr id="3" name="Content Placeholder 2"/>
          <p:cNvSpPr>
            <a:spLocks noGrp="1"/>
          </p:cNvSpPr>
          <p:nvPr>
            <p:ph idx="1"/>
          </p:nvPr>
        </p:nvSpPr>
        <p:spPr>
          <a:xfrm>
            <a:off x="457200" y="1600200"/>
            <a:ext cx="3505200" cy="4709160"/>
          </a:xfrm>
        </p:spPr>
        <p:txBody>
          <a:bodyPr>
            <a:normAutofit/>
          </a:bodyPr>
          <a:lstStyle/>
          <a:p>
            <a:pPr marL="137160" indent="0">
              <a:buNone/>
            </a:pPr>
            <a:r>
              <a:rPr lang="en-US" dirty="0"/>
              <a:t>Pros:</a:t>
            </a:r>
          </a:p>
          <a:p>
            <a:r>
              <a:rPr lang="en-US" sz="2000" dirty="0"/>
              <a:t>Fear: </a:t>
            </a:r>
          </a:p>
          <a:p>
            <a:pPr lvl="1"/>
            <a:r>
              <a:rPr lang="en-US" sz="1600" dirty="0"/>
              <a:t>Most contacts in Earth history ended badly for weaker side (e.g., American Indians)</a:t>
            </a:r>
          </a:p>
          <a:p>
            <a:r>
              <a:rPr lang="en-US" sz="2000" dirty="0"/>
              <a:t>Or don’t give a s%%t about others</a:t>
            </a:r>
            <a:endParaRPr lang="en-US" sz="1600" dirty="0"/>
          </a:p>
        </p:txBody>
      </p:sp>
      <p:sp>
        <p:nvSpPr>
          <p:cNvPr id="4" name="Content Placeholder 2"/>
          <p:cNvSpPr txBox="1">
            <a:spLocks/>
          </p:cNvSpPr>
          <p:nvPr/>
        </p:nvSpPr>
        <p:spPr>
          <a:xfrm>
            <a:off x="4876800" y="1600200"/>
            <a:ext cx="3505200" cy="4709160"/>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buNone/>
            </a:pPr>
            <a:r>
              <a:rPr lang="en-US" dirty="0"/>
              <a:t>Cons:</a:t>
            </a:r>
          </a:p>
          <a:p>
            <a:r>
              <a:rPr lang="en-US" sz="2000" b="1" dirty="0"/>
              <a:t>ALL</a:t>
            </a:r>
            <a:r>
              <a:rPr lang="en-US" sz="2000" dirty="0"/>
              <a:t> of them???</a:t>
            </a:r>
          </a:p>
        </p:txBody>
      </p:sp>
    </p:spTree>
    <p:extLst>
      <p:ext uri="{BB962C8B-B14F-4D97-AF65-F5344CB8AC3E}">
        <p14:creationId xmlns:p14="http://schemas.microsoft.com/office/powerpoint/2010/main" val="36619386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10. “They” avoid us (“Zoo” or “Natural Reserve” scenario)</a:t>
            </a:r>
          </a:p>
        </p:txBody>
      </p:sp>
      <p:sp>
        <p:nvSpPr>
          <p:cNvPr id="3" name="Content Placeholder 2"/>
          <p:cNvSpPr>
            <a:spLocks noGrp="1"/>
          </p:cNvSpPr>
          <p:nvPr>
            <p:ph idx="1"/>
          </p:nvPr>
        </p:nvSpPr>
        <p:spPr>
          <a:xfrm>
            <a:off x="457200" y="1600200"/>
            <a:ext cx="4038600" cy="4709160"/>
          </a:xfrm>
        </p:spPr>
        <p:txBody>
          <a:bodyPr>
            <a:normAutofit/>
          </a:bodyPr>
          <a:lstStyle/>
          <a:p>
            <a:pPr marL="137160" indent="0">
              <a:buNone/>
            </a:pPr>
            <a:r>
              <a:rPr lang="en-US" sz="2600" dirty="0"/>
              <a:t>Pros:</a:t>
            </a:r>
          </a:p>
          <a:p>
            <a:r>
              <a:rPr lang="en-US" sz="2000" dirty="0"/>
              <a:t>We do have Zoos</a:t>
            </a:r>
          </a:p>
          <a:p>
            <a:r>
              <a:rPr lang="en-US" sz="2000" dirty="0"/>
              <a:t>Well over 100 tribes on Earth remain </a:t>
            </a:r>
            <a:r>
              <a:rPr lang="en-US" sz="2000" dirty="0" err="1"/>
              <a:t>uncontacted</a:t>
            </a:r>
            <a:r>
              <a:rPr lang="en-US" sz="2000" dirty="0"/>
              <a:t> &amp; isolated</a:t>
            </a:r>
          </a:p>
          <a:p>
            <a:r>
              <a:rPr lang="en-US" sz="2000" dirty="0"/>
              <a:t>Maybe we are too hostile, too fragile, or lack immunity against “their” diseases or deadly ideas?</a:t>
            </a:r>
          </a:p>
          <a:p>
            <a:r>
              <a:rPr lang="en-US" sz="2000" dirty="0"/>
              <a:t>Consistent with Kelly-Hopkinsville encounter</a:t>
            </a:r>
          </a:p>
        </p:txBody>
      </p:sp>
      <p:sp>
        <p:nvSpPr>
          <p:cNvPr id="4" name="Content Placeholder 2"/>
          <p:cNvSpPr txBox="1">
            <a:spLocks/>
          </p:cNvSpPr>
          <p:nvPr/>
        </p:nvSpPr>
        <p:spPr>
          <a:xfrm>
            <a:off x="4876800" y="1600200"/>
            <a:ext cx="3505200" cy="4709160"/>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buNone/>
            </a:pPr>
            <a:r>
              <a:rPr lang="en-US" sz="2400" dirty="0"/>
              <a:t>Cons:</a:t>
            </a:r>
          </a:p>
          <a:p>
            <a:pPr marL="137160" indent="0">
              <a:buNone/>
            </a:pPr>
            <a:r>
              <a:rPr lang="en-US" sz="2000" dirty="0"/>
              <a:t>Most of isolated groups on Earth are aware of our existence (trash, airplanes, accidental encounters)</a:t>
            </a:r>
          </a:p>
          <a:p>
            <a:pPr marL="137160" indent="0">
              <a:buNone/>
            </a:pPr>
            <a:endParaRPr lang="en-US" sz="2000" dirty="0"/>
          </a:p>
          <a:p>
            <a:pPr marL="137160" indent="0">
              <a:buNone/>
            </a:pPr>
            <a:r>
              <a:rPr lang="en-US" sz="2000" dirty="0"/>
              <a:t>Again, leaks?</a:t>
            </a:r>
          </a:p>
        </p:txBody>
      </p:sp>
    </p:spTree>
    <p:extLst>
      <p:ext uri="{BB962C8B-B14F-4D97-AF65-F5344CB8AC3E}">
        <p14:creationId xmlns:p14="http://schemas.microsoft.com/office/powerpoint/2010/main" val="37901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9. Civilizations of springs?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56418"/>
            <a:ext cx="8229600" cy="4596088"/>
          </a:xfrm>
        </p:spPr>
      </p:pic>
    </p:spTree>
    <p:extLst>
      <p:ext uri="{BB962C8B-B14F-4D97-AF65-F5344CB8AC3E}">
        <p14:creationId xmlns:p14="http://schemas.microsoft.com/office/powerpoint/2010/main" val="2770715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Zoom out 10,000x</a:t>
            </a:r>
          </a:p>
        </p:txBody>
      </p:sp>
      <p:sp>
        <p:nvSpPr>
          <p:cNvPr id="5" name="TextBox 4"/>
          <p:cNvSpPr txBox="1"/>
          <p:nvPr/>
        </p:nvSpPr>
        <p:spPr>
          <a:xfrm>
            <a:off x="6096001" y="1261110"/>
            <a:ext cx="2867024" cy="5016758"/>
          </a:xfrm>
          <a:prstGeom prst="rect">
            <a:avLst/>
          </a:prstGeom>
          <a:noFill/>
        </p:spPr>
        <p:txBody>
          <a:bodyPr wrap="square" rtlCol="0">
            <a:spAutoFit/>
          </a:bodyPr>
          <a:lstStyle/>
          <a:p>
            <a:r>
              <a:rPr lang="en-US" sz="1600" b="1" dirty="0"/>
              <a:t>Observable Universe</a:t>
            </a:r>
          </a:p>
          <a:p>
            <a:endParaRPr lang="en-US" sz="1600" dirty="0"/>
          </a:p>
          <a:p>
            <a:r>
              <a:rPr lang="en-US" sz="1600" dirty="0"/>
              <a:t>93 billion </a:t>
            </a:r>
            <a:r>
              <a:rPr lang="en-US" sz="1600" dirty="0" err="1"/>
              <a:t>ly</a:t>
            </a:r>
            <a:r>
              <a:rPr lang="en-US" sz="1600" dirty="0"/>
              <a:t> across (“distance” is very loaded at these scales)</a:t>
            </a:r>
          </a:p>
          <a:p>
            <a:endParaRPr lang="en-US" sz="1600" dirty="0"/>
          </a:p>
          <a:p>
            <a:r>
              <a:rPr lang="en-US" sz="1600" dirty="0"/>
              <a:t>“Points” are super-clusters of galaxies separated by tremendous voids</a:t>
            </a:r>
          </a:p>
          <a:p>
            <a:endParaRPr lang="en-US" sz="1600" dirty="0"/>
          </a:p>
          <a:p>
            <a:r>
              <a:rPr lang="en-US" sz="1600" dirty="0"/>
              <a:t>~80 billion galaxies, ~6*10</a:t>
            </a:r>
            <a:r>
              <a:rPr lang="en-US" sz="1600" baseline="30000" dirty="0"/>
              <a:t>22</a:t>
            </a:r>
            <a:r>
              <a:rPr lang="en-US" sz="1600" dirty="0"/>
              <a:t> stars</a:t>
            </a:r>
          </a:p>
          <a:p>
            <a:endParaRPr lang="en-US" sz="1600" dirty="0"/>
          </a:p>
          <a:p>
            <a:r>
              <a:rPr lang="en-US" sz="1600" dirty="0"/>
              <a:t>The end of where the light has propagated from  since the onset of time, not of the Universe [which is probably some 10</a:t>
            </a:r>
            <a:r>
              <a:rPr lang="en-US" sz="1600" baseline="30000" dirty="0"/>
              <a:t>23</a:t>
            </a:r>
            <a:r>
              <a:rPr lang="en-US" sz="1600" dirty="0"/>
              <a:t> times farther]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61110"/>
            <a:ext cx="6019799" cy="5568314"/>
          </a:xfrm>
          <a:prstGeom prst="rect">
            <a:avLst/>
          </a:prstGeom>
        </p:spPr>
      </p:pic>
    </p:spTree>
    <p:extLst>
      <p:ext uri="{BB962C8B-B14F-4D97-AF65-F5344CB8AC3E}">
        <p14:creationId xmlns:p14="http://schemas.microsoft.com/office/powerpoint/2010/main" val="36808430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9. Laws of physics prohibit interstellar development</a:t>
            </a:r>
          </a:p>
        </p:txBody>
      </p:sp>
      <p:sp>
        <p:nvSpPr>
          <p:cNvPr id="3" name="Content Placeholder 2"/>
          <p:cNvSpPr>
            <a:spLocks noGrp="1"/>
          </p:cNvSpPr>
          <p:nvPr>
            <p:ph idx="1"/>
          </p:nvPr>
        </p:nvSpPr>
        <p:spPr>
          <a:xfrm>
            <a:off x="457200" y="1600200"/>
            <a:ext cx="4114800" cy="4709160"/>
          </a:xfrm>
        </p:spPr>
        <p:txBody>
          <a:bodyPr>
            <a:normAutofit fontScale="85000" lnSpcReduction="10000"/>
          </a:bodyPr>
          <a:lstStyle/>
          <a:p>
            <a:pPr marL="137160" indent="0">
              <a:buNone/>
            </a:pPr>
            <a:r>
              <a:rPr lang="en-US" dirty="0"/>
              <a:t>Pros</a:t>
            </a:r>
          </a:p>
          <a:p>
            <a:r>
              <a:rPr lang="en-US" dirty="0"/>
              <a:t>High energy density is  needed for space travel</a:t>
            </a:r>
          </a:p>
          <a:p>
            <a:pPr lvl="1"/>
            <a:r>
              <a:rPr lang="en-US" dirty="0"/>
              <a:t>“Ordinary” matter is too heavy</a:t>
            </a:r>
          </a:p>
          <a:p>
            <a:pPr lvl="1"/>
            <a:r>
              <a:rPr lang="en-US" dirty="0"/>
              <a:t>Weak and strong forces =&gt; radiation which most likely is deadly for beings with chemical metabolism</a:t>
            </a:r>
          </a:p>
          <a:p>
            <a:r>
              <a:rPr lang="en-US" dirty="0"/>
              <a:t>Maybe they all are stuck with chemical engines and oil?</a:t>
            </a:r>
          </a:p>
        </p:txBody>
      </p:sp>
      <p:sp>
        <p:nvSpPr>
          <p:cNvPr id="4" name="Content Placeholder 2"/>
          <p:cNvSpPr txBox="1">
            <a:spLocks/>
          </p:cNvSpPr>
          <p:nvPr/>
        </p:nvSpPr>
        <p:spPr>
          <a:xfrm>
            <a:off x="4648200" y="1676400"/>
            <a:ext cx="4114800" cy="4709160"/>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buNone/>
            </a:pPr>
            <a:r>
              <a:rPr lang="en-US" dirty="0"/>
              <a:t>Cons</a:t>
            </a:r>
          </a:p>
          <a:p>
            <a:r>
              <a:rPr lang="en-US" sz="2400" dirty="0"/>
              <a:t>Doubtful if such a barrier exists for interstellar *communication*</a:t>
            </a:r>
          </a:p>
        </p:txBody>
      </p:sp>
    </p:spTree>
    <p:extLst>
      <p:ext uri="{BB962C8B-B14F-4D97-AF65-F5344CB8AC3E}">
        <p14:creationId xmlns:p14="http://schemas.microsoft.com/office/powerpoint/2010/main" val="12481720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8. Intelligence is unlikely</a:t>
            </a:r>
          </a:p>
        </p:txBody>
      </p:sp>
      <p:sp>
        <p:nvSpPr>
          <p:cNvPr id="3" name="Content Placeholder 2"/>
          <p:cNvSpPr>
            <a:spLocks noGrp="1"/>
          </p:cNvSpPr>
          <p:nvPr>
            <p:ph idx="1"/>
          </p:nvPr>
        </p:nvSpPr>
        <p:spPr/>
        <p:txBody>
          <a:bodyPr>
            <a:normAutofit/>
          </a:bodyPr>
          <a:lstStyle/>
          <a:p>
            <a:r>
              <a:rPr lang="en-US" dirty="0"/>
              <a:t>Of billions species on Earth, there is only one Homo Sapiens </a:t>
            </a:r>
            <a:r>
              <a:rPr lang="en-US" dirty="0" err="1"/>
              <a:t>Sapiens</a:t>
            </a:r>
            <a:r>
              <a:rPr lang="en-US" dirty="0"/>
              <a:t>. </a:t>
            </a:r>
          </a:p>
          <a:p>
            <a:r>
              <a:rPr lang="en-US" dirty="0"/>
              <a:t>And we may’ve been lucky to emerge. The role of many mechanisms is unclear:</a:t>
            </a:r>
          </a:p>
          <a:p>
            <a:pPr lvl="1"/>
            <a:r>
              <a:rPr lang="en-US" dirty="0"/>
              <a:t>Speech</a:t>
            </a:r>
          </a:p>
          <a:p>
            <a:pPr lvl="1"/>
            <a:r>
              <a:rPr lang="en-US" dirty="0"/>
              <a:t>Sexual behavior</a:t>
            </a:r>
          </a:p>
        </p:txBody>
      </p:sp>
    </p:spTree>
    <p:extLst>
      <p:ext uri="{BB962C8B-B14F-4D97-AF65-F5344CB8AC3E}">
        <p14:creationId xmlns:p14="http://schemas.microsoft.com/office/powerpoint/2010/main" val="3075230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Counter-argument to #8</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217" y="1600200"/>
            <a:ext cx="9138456" cy="3523214"/>
          </a:xfrm>
        </p:spPr>
      </p:pic>
      <p:sp>
        <p:nvSpPr>
          <p:cNvPr id="5" name="TextBox 4"/>
          <p:cNvSpPr txBox="1"/>
          <p:nvPr/>
        </p:nvSpPr>
        <p:spPr>
          <a:xfrm>
            <a:off x="762000" y="5410200"/>
            <a:ext cx="7844263" cy="646331"/>
          </a:xfrm>
          <a:prstGeom prst="rect">
            <a:avLst/>
          </a:prstGeom>
          <a:noFill/>
        </p:spPr>
        <p:txBody>
          <a:bodyPr wrap="none" rtlCol="0">
            <a:spAutoFit/>
          </a:bodyPr>
          <a:lstStyle/>
          <a:p>
            <a:pPr algn="ctr"/>
            <a:r>
              <a:rPr lang="en-US" dirty="0"/>
              <a:t>Several notably different phyla went on to create powerful brains.</a:t>
            </a:r>
          </a:p>
          <a:p>
            <a:pPr algn="ctr"/>
            <a:r>
              <a:rPr lang="en-US" dirty="0"/>
              <a:t>Does not look like a “dead end” or “lottery win” of evolution.</a:t>
            </a:r>
          </a:p>
        </p:txBody>
      </p:sp>
    </p:spTree>
    <p:extLst>
      <p:ext uri="{BB962C8B-B14F-4D97-AF65-F5344CB8AC3E}">
        <p14:creationId xmlns:p14="http://schemas.microsoft.com/office/powerpoint/2010/main" val="12868148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7. Evolution is much slower than we think</a:t>
            </a:r>
          </a:p>
        </p:txBody>
      </p:sp>
      <p:sp>
        <p:nvSpPr>
          <p:cNvPr id="3" name="Content Placeholder 2"/>
          <p:cNvSpPr>
            <a:spLocks noGrp="1"/>
          </p:cNvSpPr>
          <p:nvPr>
            <p:ph idx="1"/>
          </p:nvPr>
        </p:nvSpPr>
        <p:spPr>
          <a:xfrm>
            <a:off x="457200" y="1600200"/>
            <a:ext cx="4114800" cy="4525963"/>
          </a:xfrm>
        </p:spPr>
        <p:txBody>
          <a:bodyPr>
            <a:noAutofit/>
          </a:bodyPr>
          <a:lstStyle/>
          <a:p>
            <a:r>
              <a:rPr lang="en-US" sz="2200" dirty="0"/>
              <a:t>Earth evolution had several speed bursts (e.g., Cambrian Explosion ~540 </a:t>
            </a:r>
            <a:r>
              <a:rPr lang="en-US" sz="2200" dirty="0" err="1"/>
              <a:t>Mya</a:t>
            </a:r>
            <a:r>
              <a:rPr lang="en-US" sz="2200" dirty="0"/>
              <a:t>)</a:t>
            </a:r>
          </a:p>
          <a:p>
            <a:pPr lvl="1"/>
            <a:r>
              <a:rPr lang="en-US" sz="1800" dirty="0"/>
              <a:t>If </a:t>
            </a:r>
            <a:r>
              <a:rPr lang="en-US" sz="1800" b="1" i="1" dirty="0"/>
              <a:t>X</a:t>
            </a:r>
            <a:r>
              <a:rPr lang="en-US" sz="1800" dirty="0"/>
              <a:t> has normal distribution, than </a:t>
            </a:r>
            <a:r>
              <a:rPr lang="en-US" sz="1800" dirty="0" err="1"/>
              <a:t>e</a:t>
            </a:r>
            <a:r>
              <a:rPr lang="en-US" sz="1800" b="1" i="1" baseline="30000" dirty="0" err="1"/>
              <a:t>X</a:t>
            </a:r>
            <a:r>
              <a:rPr lang="en-US" sz="1800" dirty="0"/>
              <a:t> would be log-normal, with long tail</a:t>
            </a:r>
          </a:p>
          <a:p>
            <a:r>
              <a:rPr lang="en-US" sz="2200" dirty="0"/>
              <a:t>Maybe “they” are only sponges yet?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1798" y="1537607"/>
            <a:ext cx="3368201" cy="242479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1798" y="4126380"/>
            <a:ext cx="3368202" cy="2526152"/>
          </a:xfrm>
          <a:prstGeom prst="rect">
            <a:avLst/>
          </a:prstGeom>
        </p:spPr>
      </p:pic>
    </p:spTree>
    <p:extLst>
      <p:ext uri="{BB962C8B-B14F-4D97-AF65-F5344CB8AC3E}">
        <p14:creationId xmlns:p14="http://schemas.microsoft.com/office/powerpoint/2010/main" val="10183631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6. Life is exceptionally rare even under the right conditions</a:t>
            </a:r>
          </a:p>
        </p:txBody>
      </p:sp>
      <p:sp>
        <p:nvSpPr>
          <p:cNvPr id="3" name="Content Placeholder 2"/>
          <p:cNvSpPr>
            <a:spLocks noGrp="1"/>
          </p:cNvSpPr>
          <p:nvPr>
            <p:ph idx="1"/>
          </p:nvPr>
        </p:nvSpPr>
        <p:spPr>
          <a:xfrm>
            <a:off x="457200" y="1600200"/>
            <a:ext cx="3581400" cy="2361507"/>
          </a:xfrm>
        </p:spPr>
        <p:txBody>
          <a:bodyPr>
            <a:noAutofit/>
          </a:bodyPr>
          <a:lstStyle/>
          <a:p>
            <a:pPr marL="137160" indent="0">
              <a:buNone/>
            </a:pPr>
            <a:r>
              <a:rPr lang="en-US" sz="2000" dirty="0"/>
              <a:t>One of the prevailing explanations. Some estimates give life a chance of 10</a:t>
            </a:r>
            <a:r>
              <a:rPr lang="en-US" sz="2000" baseline="30000" dirty="0"/>
              <a:t>-720</a:t>
            </a:r>
            <a:r>
              <a:rPr lang="en-US" sz="2000" dirty="0"/>
              <a:t> only.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1900" y="3657600"/>
            <a:ext cx="1828800" cy="1828800"/>
          </a:xfrm>
          <a:prstGeom prst="rect">
            <a:avLst/>
          </a:prstGeom>
        </p:spPr>
      </p:pic>
      <p:sp>
        <p:nvSpPr>
          <p:cNvPr id="5" name="Content Placeholder 2"/>
          <p:cNvSpPr txBox="1">
            <a:spLocks/>
          </p:cNvSpPr>
          <p:nvPr/>
        </p:nvSpPr>
        <p:spPr>
          <a:xfrm>
            <a:off x="5600700" y="1607127"/>
            <a:ext cx="3162300" cy="2736273"/>
          </a:xfrm>
          <a:prstGeom prst="rect">
            <a:avLst/>
          </a:prstGeom>
        </p:spPr>
        <p:txBody>
          <a:bodyPr vert="horz">
            <a:normAutofit fontScale="70000" lnSpcReduction="20000"/>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buNone/>
            </a:pPr>
            <a:r>
              <a:rPr lang="en-US" dirty="0"/>
              <a:t>Cons</a:t>
            </a:r>
          </a:p>
          <a:p>
            <a:pPr marL="137160" indent="0">
              <a:buNone/>
            </a:pPr>
            <a:endParaRPr lang="en-US" dirty="0"/>
          </a:p>
          <a:p>
            <a:pPr marL="137160" indent="0">
              <a:buNone/>
            </a:pPr>
            <a:r>
              <a:rPr lang="en-US" dirty="0"/>
              <a:t>On Earth, it took “just” 100-500 My to emerge</a:t>
            </a:r>
          </a:p>
          <a:p>
            <a:pPr marL="137160" indent="0">
              <a:buNone/>
            </a:pPr>
            <a:endParaRPr lang="en-US" dirty="0"/>
          </a:p>
          <a:p>
            <a:pPr marL="137160" indent="0">
              <a:buNone/>
            </a:pPr>
            <a:r>
              <a:rPr lang="en-US" dirty="0"/>
              <a:t>We understand most of the steps now</a:t>
            </a:r>
          </a:p>
        </p:txBody>
      </p:sp>
      <p:sp>
        <p:nvSpPr>
          <p:cNvPr id="6" name="TextBox 5"/>
          <p:cNvSpPr txBox="1"/>
          <p:nvPr/>
        </p:nvSpPr>
        <p:spPr>
          <a:xfrm>
            <a:off x="609600" y="5638800"/>
            <a:ext cx="8153400" cy="1015663"/>
          </a:xfrm>
          <a:prstGeom prst="rect">
            <a:avLst/>
          </a:prstGeom>
          <a:noFill/>
        </p:spPr>
        <p:txBody>
          <a:bodyPr wrap="square" rtlCol="0">
            <a:spAutoFit/>
          </a:bodyPr>
          <a:lstStyle/>
          <a:p>
            <a:pPr algn="ctr"/>
            <a:r>
              <a:rPr lang="en-US" sz="2000" dirty="0"/>
              <a:t>If we find life on Mars, argument for life scarcity won’t hold. Then less pleasant explanations may dominate – like that all civilizations destroy themselves.</a:t>
            </a:r>
          </a:p>
        </p:txBody>
      </p:sp>
    </p:spTree>
    <p:extLst>
      <p:ext uri="{BB962C8B-B14F-4D97-AF65-F5344CB8AC3E}">
        <p14:creationId xmlns:p14="http://schemas.microsoft.com/office/powerpoint/2010/main" val="231426156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6a. Good planets are scarce</a:t>
            </a:r>
          </a:p>
        </p:txBody>
      </p:sp>
      <p:sp>
        <p:nvSpPr>
          <p:cNvPr id="3" name="Content Placeholder 2"/>
          <p:cNvSpPr>
            <a:spLocks noGrp="1"/>
          </p:cNvSpPr>
          <p:nvPr>
            <p:ph idx="1"/>
          </p:nvPr>
        </p:nvSpPr>
        <p:spPr>
          <a:xfrm>
            <a:off x="457200" y="1600200"/>
            <a:ext cx="3581400" cy="3352800"/>
          </a:xfrm>
        </p:spPr>
        <p:txBody>
          <a:bodyPr>
            <a:noAutofit/>
          </a:bodyPr>
          <a:lstStyle/>
          <a:p>
            <a:pPr marL="137160" indent="0">
              <a:buNone/>
            </a:pPr>
            <a:r>
              <a:rPr lang="en-US" sz="2000" dirty="0"/>
              <a:t>Pros:</a:t>
            </a:r>
          </a:p>
          <a:p>
            <a:pPr marL="137160" indent="0">
              <a:buNone/>
            </a:pPr>
            <a:endParaRPr lang="en-US" sz="2000" dirty="0"/>
          </a:p>
          <a:p>
            <a:pPr marL="137160" indent="0">
              <a:buNone/>
            </a:pPr>
            <a:r>
              <a:rPr lang="en-US" sz="2000" dirty="0" err="1"/>
              <a:t>Kepler’s</a:t>
            </a:r>
            <a:r>
              <a:rPr lang="en-US" sz="2000" dirty="0"/>
              <a:t> observations </a:t>
            </a:r>
          </a:p>
          <a:p>
            <a:pPr marL="137160" indent="0">
              <a:buNone/>
            </a:pPr>
            <a:endParaRPr lang="en-US" sz="2000" dirty="0"/>
          </a:p>
          <a:p>
            <a:pPr marL="137160" indent="0">
              <a:buNone/>
            </a:pPr>
            <a:r>
              <a:rPr lang="en-US" sz="2000" dirty="0"/>
              <a:t>Most planets seen are:</a:t>
            </a:r>
          </a:p>
          <a:p>
            <a:r>
              <a:rPr lang="en-US" sz="2000" dirty="0"/>
              <a:t>Too close to the star (many 1000s degrees), OR</a:t>
            </a:r>
          </a:p>
          <a:p>
            <a:r>
              <a:rPr lang="en-US" sz="2000" dirty="0"/>
              <a:t>Too big gaseous giants</a:t>
            </a:r>
          </a:p>
          <a:p>
            <a:pPr marL="137160" indent="0">
              <a:buNone/>
            </a:pPr>
            <a:endParaRPr lang="en-US" sz="2000" dirty="0"/>
          </a:p>
        </p:txBody>
      </p:sp>
      <p:sp>
        <p:nvSpPr>
          <p:cNvPr id="5" name="Content Placeholder 2"/>
          <p:cNvSpPr txBox="1">
            <a:spLocks/>
          </p:cNvSpPr>
          <p:nvPr/>
        </p:nvSpPr>
        <p:spPr>
          <a:xfrm>
            <a:off x="5600700" y="1607127"/>
            <a:ext cx="3162300" cy="4488873"/>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buNone/>
            </a:pPr>
            <a:r>
              <a:rPr lang="en-US" sz="2000" dirty="0"/>
              <a:t>Cons:</a:t>
            </a:r>
          </a:p>
          <a:p>
            <a:pPr marL="137160" indent="0">
              <a:buNone/>
            </a:pPr>
            <a:endParaRPr lang="en-US" sz="2000" dirty="0"/>
          </a:p>
          <a:p>
            <a:pPr marL="137160" indent="0">
              <a:buNone/>
            </a:pPr>
            <a:r>
              <a:rPr lang="en-US" sz="2000" dirty="0" err="1"/>
              <a:t>Kepler’s</a:t>
            </a:r>
            <a:r>
              <a:rPr lang="en-US" sz="2000" dirty="0"/>
              <a:t> observations</a:t>
            </a:r>
          </a:p>
          <a:p>
            <a:pPr marL="137160" indent="0">
              <a:buNone/>
            </a:pPr>
            <a:endParaRPr lang="en-US" sz="2000" dirty="0"/>
          </a:p>
          <a:p>
            <a:pPr marL="137160" indent="0">
              <a:buNone/>
            </a:pPr>
            <a:r>
              <a:rPr lang="en-US" sz="2000" dirty="0"/>
              <a:t>Analysis suggests incompleteness. “Good” rocky planets may still represent at least ~1% of all.</a:t>
            </a:r>
          </a:p>
        </p:txBody>
      </p:sp>
    </p:spTree>
    <p:extLst>
      <p:ext uri="{BB962C8B-B14F-4D97-AF65-F5344CB8AC3E}">
        <p14:creationId xmlns:p14="http://schemas.microsoft.com/office/powerpoint/2010/main" val="25417519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5. Life emerges easily, but natural events wipe it out</a:t>
            </a:r>
          </a:p>
        </p:txBody>
      </p:sp>
      <p:sp>
        <p:nvSpPr>
          <p:cNvPr id="3" name="Content Placeholder 2"/>
          <p:cNvSpPr>
            <a:spLocks noGrp="1"/>
          </p:cNvSpPr>
          <p:nvPr>
            <p:ph idx="1"/>
          </p:nvPr>
        </p:nvSpPr>
        <p:spPr/>
        <p:txBody>
          <a:bodyPr>
            <a:normAutofit fontScale="92500" lnSpcReduction="10000"/>
          </a:bodyPr>
          <a:lstStyle/>
          <a:p>
            <a:pPr marL="342900" lvl="1" indent="-342900">
              <a:buFont typeface="Arial" pitchFamily="34" charset="0"/>
              <a:buChar char="•"/>
            </a:pPr>
            <a:r>
              <a:rPr lang="en-US" dirty="0"/>
              <a:t>Stars age, change brightness, flare</a:t>
            </a:r>
          </a:p>
          <a:p>
            <a:pPr marL="342900" lvl="1" indent="-342900">
              <a:buFont typeface="Arial" pitchFamily="34" charset="0"/>
              <a:buChar char="•"/>
            </a:pPr>
            <a:r>
              <a:rPr lang="en-US" dirty="0"/>
              <a:t>Supernova explosions billions times brighter than Sun</a:t>
            </a:r>
          </a:p>
          <a:p>
            <a:pPr marL="342900" lvl="1" indent="-342900">
              <a:buFont typeface="Arial" pitchFamily="34" charset="0"/>
              <a:buChar char="•"/>
            </a:pPr>
            <a:r>
              <a:rPr lang="en-US" dirty="0"/>
              <a:t>Gamma Ray Bursts (1000x even brighter)</a:t>
            </a:r>
          </a:p>
          <a:p>
            <a:pPr marL="342900" lvl="1" indent="-342900">
              <a:buFont typeface="Arial" pitchFamily="34" charset="0"/>
              <a:buChar char="•"/>
            </a:pPr>
            <a:r>
              <a:rPr lang="en-US" dirty="0"/>
              <a:t>Runaway climate changes</a:t>
            </a:r>
          </a:p>
          <a:p>
            <a:pPr marL="608076" lvl="2" indent="-342900">
              <a:buFont typeface="Arial" pitchFamily="34" charset="0"/>
              <a:buChar char="•"/>
            </a:pPr>
            <a:r>
              <a:rPr lang="en-US" dirty="0"/>
              <a:t>Venus water loss</a:t>
            </a:r>
          </a:p>
          <a:p>
            <a:pPr marL="608076" lvl="2" indent="-342900">
              <a:buFont typeface="Arial" pitchFamily="34" charset="0"/>
              <a:buChar char="•"/>
            </a:pPr>
            <a:r>
              <a:rPr lang="en-US" dirty="0"/>
              <a:t>Snowball Earth</a:t>
            </a:r>
          </a:p>
          <a:p>
            <a:pPr marL="608076" lvl="2" indent="-342900">
              <a:buFont typeface="Arial" pitchFamily="34" charset="0"/>
              <a:buChar char="•"/>
            </a:pPr>
            <a:r>
              <a:rPr lang="en-US" dirty="0"/>
              <a:t>Loss of volcanism (Mars)</a:t>
            </a:r>
          </a:p>
          <a:p>
            <a:pPr marL="342900" lvl="1" indent="-342900">
              <a:buFont typeface="Arial" pitchFamily="34" charset="0"/>
              <a:buChar char="•"/>
            </a:pPr>
            <a:r>
              <a:rPr lang="en-US" dirty="0"/>
              <a:t>Wandering/unstable planetary orbits (Uranus migration)</a:t>
            </a:r>
          </a:p>
          <a:p>
            <a:pPr marL="342900" lvl="1" indent="-342900">
              <a:buFont typeface="Arial" pitchFamily="34" charset="0"/>
              <a:buChar char="•"/>
            </a:pPr>
            <a:r>
              <a:rPr lang="en-US" dirty="0"/>
              <a:t>Asteroids/comets bombardment (Jupiter protects us)</a:t>
            </a:r>
          </a:p>
          <a:p>
            <a:pPr marL="342900" lvl="1" indent="-342900">
              <a:buFont typeface="Arial" pitchFamily="34" charset="0"/>
              <a:buChar char="•"/>
            </a:pPr>
            <a:r>
              <a:rPr lang="en-US" dirty="0"/>
              <a:t>Close encounters with other stars (we are lucky – Sun’s galactic orbit is nearly circular and far from the center)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5600" y="2743200"/>
            <a:ext cx="1944885" cy="1295400"/>
          </a:xfrm>
          <a:prstGeom prst="rect">
            <a:avLst/>
          </a:prstGeom>
        </p:spPr>
      </p:pic>
    </p:spTree>
    <p:extLst>
      <p:ext uri="{BB962C8B-B14F-4D97-AF65-F5344CB8AC3E}">
        <p14:creationId xmlns:p14="http://schemas.microsoft.com/office/powerpoint/2010/main" val="5359085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We are just the first</a:t>
            </a:r>
          </a:p>
        </p:txBody>
      </p:sp>
      <p:sp>
        <p:nvSpPr>
          <p:cNvPr id="3" name="Content Placeholder 2"/>
          <p:cNvSpPr>
            <a:spLocks noGrp="1"/>
          </p:cNvSpPr>
          <p:nvPr>
            <p:ph idx="1"/>
          </p:nvPr>
        </p:nvSpPr>
        <p:spPr>
          <a:xfrm>
            <a:off x="457200" y="1600200"/>
            <a:ext cx="5410200" cy="4709160"/>
          </a:xfrm>
        </p:spPr>
        <p:txBody>
          <a:bodyPr>
            <a:normAutofit/>
          </a:bodyPr>
          <a:lstStyle/>
          <a:p>
            <a:pPr marL="137160" indent="0">
              <a:buNone/>
            </a:pPr>
            <a:r>
              <a:rPr lang="en-US" dirty="0"/>
              <a:t>Pros look very strong:</a:t>
            </a:r>
          </a:p>
          <a:p>
            <a:r>
              <a:rPr lang="en-US" sz="2400" dirty="0"/>
              <a:t>Elements heavier than He emerged only 5-10 </a:t>
            </a:r>
            <a:r>
              <a:rPr lang="en-US" sz="2400" dirty="0" err="1"/>
              <a:t>Gya</a:t>
            </a:r>
            <a:endParaRPr lang="en-US" sz="2400" dirty="0"/>
          </a:p>
          <a:p>
            <a:r>
              <a:rPr lang="en-US" sz="2400" dirty="0"/>
              <a:t>Nothing to build of rocky planets or life prior to that</a:t>
            </a:r>
          </a:p>
          <a:p>
            <a:r>
              <a:rPr lang="en-US" sz="2400" dirty="0"/>
              <a:t>Life took 4 </a:t>
            </a:r>
            <a:r>
              <a:rPr lang="en-US" sz="2400" dirty="0" err="1"/>
              <a:t>Gy</a:t>
            </a:r>
            <a:r>
              <a:rPr lang="en-US" sz="2400" dirty="0"/>
              <a:t> to evolve</a:t>
            </a:r>
          </a:p>
          <a:p>
            <a:r>
              <a:rPr lang="en-US" sz="2400" dirty="0"/>
              <a:t>4+10 = 14. Maybe we are just the first in the wave?</a:t>
            </a:r>
          </a:p>
        </p:txBody>
      </p:sp>
      <p:sp>
        <p:nvSpPr>
          <p:cNvPr id="4" name="Content Placeholder 2"/>
          <p:cNvSpPr txBox="1">
            <a:spLocks/>
          </p:cNvSpPr>
          <p:nvPr/>
        </p:nvSpPr>
        <p:spPr>
          <a:xfrm>
            <a:off x="5410200" y="1600200"/>
            <a:ext cx="3538847" cy="3581400"/>
          </a:xfrm>
          <a:prstGeom prst="rect">
            <a:avLst/>
          </a:prstGeom>
        </p:spPr>
        <p:txBody>
          <a:bodyPr vert="horz">
            <a:no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buNone/>
            </a:pPr>
            <a:r>
              <a:rPr lang="en-US" dirty="0"/>
              <a:t>Cons</a:t>
            </a:r>
          </a:p>
          <a:p>
            <a:r>
              <a:rPr lang="en-US" sz="2400" dirty="0"/>
              <a:t>Really the first, ahead of 99% of all civilizations???</a:t>
            </a:r>
          </a:p>
        </p:txBody>
      </p:sp>
    </p:spTree>
    <p:extLst>
      <p:ext uri="{BB962C8B-B14F-4D97-AF65-F5344CB8AC3E}">
        <p14:creationId xmlns:p14="http://schemas.microsoft.com/office/powerpoint/2010/main" val="300980053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 &amp; 3. “We all </a:t>
            </a:r>
            <a:r>
              <a:rPr lang="en-US" dirty="0" err="1"/>
              <a:t>gonna</a:t>
            </a:r>
            <a:r>
              <a:rPr lang="en-US" dirty="0"/>
              <a:t> die!!!”</a:t>
            </a:r>
            <a:br>
              <a:rPr lang="en-US" dirty="0"/>
            </a:br>
            <a:r>
              <a:rPr lang="en-US" dirty="0"/>
              <a:t>(Civilizations are short-lived)</a:t>
            </a:r>
          </a:p>
        </p:txBody>
      </p:sp>
      <p:sp>
        <p:nvSpPr>
          <p:cNvPr id="3" name="Content Placeholder 2"/>
          <p:cNvSpPr>
            <a:spLocks noGrp="1"/>
          </p:cNvSpPr>
          <p:nvPr>
            <p:ph idx="1"/>
          </p:nvPr>
        </p:nvSpPr>
        <p:spPr>
          <a:xfrm>
            <a:off x="4800600" y="1600200"/>
            <a:ext cx="3886200" cy="4709160"/>
          </a:xfrm>
        </p:spPr>
        <p:txBody>
          <a:bodyPr>
            <a:normAutofit fontScale="70000" lnSpcReduction="20000"/>
          </a:bodyPr>
          <a:lstStyle/>
          <a:p>
            <a:pPr marL="137160" indent="0">
              <a:buNone/>
            </a:pPr>
            <a:r>
              <a:rPr lang="en-US" sz="3400" dirty="0"/>
              <a:t>Strong Pros:</a:t>
            </a:r>
          </a:p>
          <a:p>
            <a:r>
              <a:rPr lang="en-US" dirty="0"/>
              <a:t>Brain, emotions, drives evolved for tribal life</a:t>
            </a:r>
          </a:p>
          <a:p>
            <a:pPr lvl="1"/>
            <a:r>
              <a:rPr lang="en-US" dirty="0"/>
              <a:t>No change in 30,000 years</a:t>
            </a:r>
          </a:p>
          <a:p>
            <a:r>
              <a:rPr lang="en-US" dirty="0"/>
              <a:t>Nuclear power. Informational warfare. Industry. Social complexity.</a:t>
            </a:r>
          </a:p>
          <a:p>
            <a:r>
              <a:rPr lang="en-US" dirty="0"/>
              <a:t>Nations driven by emotions!</a:t>
            </a:r>
          </a:p>
          <a:p>
            <a:pPr marL="813816" lvl="2" indent="-411480">
              <a:buClr>
                <a:schemeClr val="tx1">
                  <a:shade val="95000"/>
                </a:schemeClr>
              </a:buClr>
              <a:buSzPct val="65000"/>
              <a:buFont typeface="Wingdings 2"/>
              <a:buChar char=""/>
            </a:pPr>
            <a:r>
              <a:rPr lang="en-US" dirty="0"/>
              <a:t>Just listen to the presidential debates </a:t>
            </a:r>
            <a:r>
              <a:rPr lang="en-US" dirty="0">
                <a:sym typeface="Wingdings" pitchFamily="2" charset="2"/>
              </a:rPr>
              <a:t></a:t>
            </a:r>
            <a:endParaRPr lang="en-US" dirty="0"/>
          </a:p>
          <a:p>
            <a:r>
              <a:rPr lang="en-US" dirty="0"/>
              <a:t>Must be a common “bottleneck” for most civilizations </a:t>
            </a:r>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1600200"/>
            <a:ext cx="4648200" cy="3717652"/>
          </a:xfrm>
          <a:prstGeom prst="rect">
            <a:avLst/>
          </a:prstGeom>
        </p:spPr>
      </p:pic>
    </p:spTree>
    <p:extLst>
      <p:ext uri="{BB962C8B-B14F-4D97-AF65-F5344CB8AC3E}">
        <p14:creationId xmlns:p14="http://schemas.microsoft.com/office/powerpoint/2010/main" val="292101636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 &amp; 3. “We all </a:t>
            </a:r>
            <a:r>
              <a:rPr lang="en-US" dirty="0" err="1"/>
              <a:t>gonna</a:t>
            </a:r>
            <a:r>
              <a:rPr lang="en-US" dirty="0"/>
              <a:t> die!!!”</a:t>
            </a:r>
          </a:p>
        </p:txBody>
      </p:sp>
      <p:sp>
        <p:nvSpPr>
          <p:cNvPr id="3" name="Content Placeholder 2"/>
          <p:cNvSpPr>
            <a:spLocks noGrp="1"/>
          </p:cNvSpPr>
          <p:nvPr>
            <p:ph idx="1"/>
          </p:nvPr>
        </p:nvSpPr>
        <p:spPr>
          <a:xfrm>
            <a:off x="4495800" y="1600200"/>
            <a:ext cx="4191000" cy="4953000"/>
          </a:xfrm>
        </p:spPr>
        <p:txBody>
          <a:bodyPr>
            <a:normAutofit fontScale="62500" lnSpcReduction="20000"/>
          </a:bodyPr>
          <a:lstStyle/>
          <a:p>
            <a:r>
              <a:rPr lang="en-US" dirty="0"/>
              <a:t>Past near-misses</a:t>
            </a:r>
          </a:p>
          <a:p>
            <a:pPr lvl="1"/>
            <a:r>
              <a:rPr lang="en-US" dirty="0"/>
              <a:t>Caribbean crisis 1962</a:t>
            </a:r>
          </a:p>
          <a:p>
            <a:pPr lvl="1"/>
            <a:r>
              <a:rPr lang="en-US" dirty="0"/>
              <a:t>Soviet nuclear false alarm 1983</a:t>
            </a:r>
          </a:p>
          <a:p>
            <a:r>
              <a:rPr lang="en-US" dirty="0"/>
              <a:t>Imminent threats</a:t>
            </a:r>
          </a:p>
          <a:p>
            <a:pPr lvl="1"/>
            <a:r>
              <a:rPr lang="en-US" dirty="0"/>
              <a:t>Israeli nuclear submarines near Iran 2012</a:t>
            </a:r>
          </a:p>
          <a:p>
            <a:pPr lvl="1"/>
            <a:r>
              <a:rPr lang="en-US" dirty="0"/>
              <a:t>Global nuclear contamination</a:t>
            </a:r>
          </a:p>
          <a:p>
            <a:pPr lvl="1"/>
            <a:r>
              <a:rPr lang="en-US" dirty="0"/>
              <a:t>Genetic constructors</a:t>
            </a:r>
          </a:p>
          <a:p>
            <a:pPr lvl="1"/>
            <a:r>
              <a:rPr lang="en-US" dirty="0"/>
              <a:t>Global warming</a:t>
            </a:r>
            <a:endParaRPr lang="ru-RU" dirty="0"/>
          </a:p>
          <a:p>
            <a:pPr lvl="1"/>
            <a:r>
              <a:rPr lang="en-US" dirty="0"/>
              <a:t>Religious fanatics</a:t>
            </a:r>
          </a:p>
          <a:p>
            <a:r>
              <a:rPr lang="en-US" dirty="0"/>
              <a:t>Social safety net driving anti-social developments</a:t>
            </a:r>
          </a:p>
          <a:p>
            <a:pPr lvl="1"/>
            <a:r>
              <a:rPr lang="en-US" dirty="0"/>
              <a:t>Loss of critical thinking</a:t>
            </a:r>
          </a:p>
          <a:p>
            <a:pPr lvl="1"/>
            <a:r>
              <a:rPr lang="en-US" dirty="0"/>
              <a:t>Liberalization of education</a:t>
            </a:r>
          </a:p>
          <a:p>
            <a:pPr lvl="1"/>
            <a:r>
              <a:rPr lang="ru-RU" strike="dblStrike" dirty="0"/>
              <a:t>Поху</a:t>
            </a:r>
            <a:r>
              <a:rPr lang="ru-RU" dirty="0"/>
              <a:t> </a:t>
            </a:r>
            <a:r>
              <a:rPr lang="ru-RU" strike="sngStrike" dirty="0"/>
              <a:t>распиз</a:t>
            </a:r>
            <a:r>
              <a:rPr lang="en-US" dirty="0"/>
              <a:t> irresponsibility</a:t>
            </a:r>
          </a:p>
          <a:p>
            <a:pPr lvl="1"/>
            <a:r>
              <a:rPr lang="en-US" dirty="0"/>
              <a:t>Confidence instead of thinking</a:t>
            </a:r>
            <a:endParaRPr lang="ru-RU" dirty="0"/>
          </a:p>
          <a:p>
            <a:r>
              <a:rPr lang="en-US" dirty="0"/>
              <a:t>Virtual world &amp; loss of traction with reality</a:t>
            </a:r>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1600201"/>
            <a:ext cx="4267200" cy="2864754"/>
          </a:xfrm>
          <a:prstGeom prst="rect">
            <a:avLst/>
          </a:prstGeom>
        </p:spPr>
      </p:pic>
      <p:sp>
        <p:nvSpPr>
          <p:cNvPr id="5" name="TextBox 4"/>
          <p:cNvSpPr txBox="1"/>
          <p:nvPr/>
        </p:nvSpPr>
        <p:spPr>
          <a:xfrm>
            <a:off x="152401" y="4510477"/>
            <a:ext cx="4267200" cy="646331"/>
          </a:xfrm>
          <a:prstGeom prst="rect">
            <a:avLst/>
          </a:prstGeom>
          <a:noFill/>
        </p:spPr>
        <p:txBody>
          <a:bodyPr wrap="square" rtlCol="0">
            <a:spAutoFit/>
          </a:bodyPr>
          <a:lstStyle/>
          <a:p>
            <a:r>
              <a:rPr lang="en-US" dirty="0"/>
              <a:t>“Are you just afraid to live without confidence?” </a:t>
            </a:r>
            <a:r>
              <a:rPr lang="en-US" dirty="0">
                <a:sym typeface="Wingdings" pitchFamily="2" charset="2"/>
              </a:rPr>
              <a:t></a:t>
            </a:r>
            <a:endParaRPr lang="en-US" dirty="0"/>
          </a:p>
        </p:txBody>
      </p:sp>
    </p:spTree>
    <p:extLst>
      <p:ext uri="{BB962C8B-B14F-4D97-AF65-F5344CB8AC3E}">
        <p14:creationId xmlns:p14="http://schemas.microsoft.com/office/powerpoint/2010/main" val="3871984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743200"/>
            <a:ext cx="8229600" cy="1143000"/>
          </a:xfrm>
        </p:spPr>
        <p:txBody>
          <a:bodyPr/>
          <a:lstStyle/>
          <a:p>
            <a:r>
              <a:rPr lang="en-US" dirty="0"/>
              <a:t>When Are We?</a:t>
            </a:r>
          </a:p>
        </p:txBody>
      </p:sp>
    </p:spTree>
    <p:extLst>
      <p:ext uri="{BB962C8B-B14F-4D97-AF65-F5344CB8AC3E}">
        <p14:creationId xmlns:p14="http://schemas.microsoft.com/office/powerpoint/2010/main" val="308150015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I am not a big fan of “war” explanation</a:t>
            </a:r>
          </a:p>
        </p:txBody>
      </p:sp>
      <p:sp>
        <p:nvSpPr>
          <p:cNvPr id="3" name="Content Placeholder 2"/>
          <p:cNvSpPr>
            <a:spLocks noGrp="1"/>
          </p:cNvSpPr>
          <p:nvPr>
            <p:ph idx="1"/>
          </p:nvPr>
        </p:nvSpPr>
        <p:spPr/>
        <p:txBody>
          <a:bodyPr>
            <a:normAutofit lnSpcReduction="10000"/>
          </a:bodyPr>
          <a:lstStyle/>
          <a:p>
            <a:r>
              <a:rPr lang="en-US" dirty="0"/>
              <a:t>Weapons effectiveness increase throughout history: ~10 million times</a:t>
            </a:r>
          </a:p>
          <a:p>
            <a:pPr lvl="1"/>
            <a:r>
              <a:rPr lang="en-US" dirty="0"/>
              <a:t>Spear &lt;&lt; musket &lt;&lt; machinegun &lt;&lt; tanks &amp; bombers &lt;&lt; chemical weapons &lt;&lt; nuclear ICBM</a:t>
            </a:r>
          </a:p>
          <a:p>
            <a:r>
              <a:rPr lang="en-US" dirty="0"/>
              <a:t>Population % killed in most conflicts: ~10% </a:t>
            </a:r>
          </a:p>
          <a:p>
            <a:pPr lvl="1"/>
            <a:r>
              <a:rPr lang="en-US" dirty="0"/>
              <a:t>Yes, there were horrible exceptions</a:t>
            </a:r>
          </a:p>
          <a:p>
            <a:r>
              <a:rPr lang="en-US" b="1" dirty="0"/>
              <a:t>Something</a:t>
            </a:r>
            <a:r>
              <a:rPr lang="en-US" dirty="0"/>
              <a:t> stops us from wiping out each other</a:t>
            </a:r>
          </a:p>
          <a:p>
            <a:r>
              <a:rPr lang="en-US" dirty="0"/>
              <a:t>Yes, a rather weak hope…</a:t>
            </a:r>
          </a:p>
          <a:p>
            <a:endParaRPr lang="en-US" dirty="0"/>
          </a:p>
        </p:txBody>
      </p:sp>
    </p:spTree>
    <p:extLst>
      <p:ext uri="{BB962C8B-B14F-4D97-AF65-F5344CB8AC3E}">
        <p14:creationId xmlns:p14="http://schemas.microsoft.com/office/powerpoint/2010/main" val="223180478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 &amp; 3. …or self-isolate, stop development. And then die.</a:t>
            </a:r>
          </a:p>
        </p:txBody>
      </p:sp>
      <p:sp>
        <p:nvSpPr>
          <p:cNvPr id="3" name="Content Placeholder 2"/>
          <p:cNvSpPr>
            <a:spLocks noGrp="1"/>
          </p:cNvSpPr>
          <p:nvPr>
            <p:ph idx="1"/>
          </p:nvPr>
        </p:nvSpPr>
        <p:spPr>
          <a:xfrm>
            <a:off x="4953000" y="1600200"/>
            <a:ext cx="3733800" cy="4709160"/>
          </a:xfrm>
        </p:spPr>
        <p:txBody>
          <a:bodyPr>
            <a:normAutofit fontScale="85000" lnSpcReduction="20000"/>
          </a:bodyPr>
          <a:lstStyle/>
          <a:p>
            <a:pPr marL="137160" indent="0">
              <a:buNone/>
            </a:pPr>
            <a:r>
              <a:rPr lang="en-US" dirty="0"/>
              <a:t>Isolated civilizations can live long, but end up badly</a:t>
            </a:r>
          </a:p>
          <a:p>
            <a:pPr marL="137160" indent="0">
              <a:buNone/>
            </a:pPr>
            <a:endParaRPr lang="en-US" dirty="0"/>
          </a:p>
          <a:p>
            <a:pPr marL="137160" indent="0">
              <a:buNone/>
            </a:pPr>
            <a:r>
              <a:rPr lang="en-US" dirty="0"/>
              <a:t>Possible Easter Island catastrophe</a:t>
            </a:r>
          </a:p>
          <a:p>
            <a:pPr marL="137160" indent="0">
              <a:buNone/>
            </a:pPr>
            <a:endParaRPr lang="en-US" dirty="0"/>
          </a:p>
          <a:p>
            <a:pPr marL="137160" indent="0">
              <a:buNone/>
            </a:pPr>
            <a:r>
              <a:rPr lang="en-US" dirty="0"/>
              <a:t>Japan isolation 1639 – 1853</a:t>
            </a:r>
          </a:p>
          <a:p>
            <a:pPr marL="137160" indent="0">
              <a:buNone/>
            </a:pPr>
            <a:endParaRPr lang="en-US" dirty="0"/>
          </a:p>
          <a:p>
            <a:pPr marL="137160" indent="0">
              <a:buNone/>
            </a:pPr>
            <a:r>
              <a:rPr lang="en-US" dirty="0"/>
              <a:t>The strongest argument to keep searching for “them”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377" y="1600200"/>
            <a:ext cx="3895078" cy="2571750"/>
          </a:xfrm>
          <a:prstGeom prst="rect">
            <a:avLst/>
          </a:prstGeom>
        </p:spPr>
      </p:pic>
    </p:spTree>
    <p:extLst>
      <p:ext uri="{BB962C8B-B14F-4D97-AF65-F5344CB8AC3E}">
        <p14:creationId xmlns:p14="http://schemas.microsoft.com/office/powerpoint/2010/main" val="39586594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2667000"/>
            <a:ext cx="8229600" cy="1066800"/>
          </a:xfrm>
        </p:spPr>
        <p:txBody>
          <a:bodyPr/>
          <a:lstStyle/>
          <a:p>
            <a:r>
              <a:rPr lang="en-US" dirty="0"/>
              <a:t>And finally…</a:t>
            </a:r>
          </a:p>
        </p:txBody>
      </p:sp>
    </p:spTree>
    <p:extLst>
      <p:ext uri="{BB962C8B-B14F-4D97-AF65-F5344CB8AC3E}">
        <p14:creationId xmlns:p14="http://schemas.microsoft.com/office/powerpoint/2010/main" val="309218700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#1</a:t>
            </a:r>
          </a:p>
        </p:txBody>
      </p:sp>
      <p:sp>
        <p:nvSpPr>
          <p:cNvPr id="5" name="Subtitle 4"/>
          <p:cNvSpPr>
            <a:spLocks noGrp="1"/>
          </p:cNvSpPr>
          <p:nvPr>
            <p:ph type="subTitle" idx="1"/>
          </p:nvPr>
        </p:nvSpPr>
        <p:spPr/>
        <p:txBody>
          <a:bodyPr/>
          <a:lstStyle/>
          <a:p>
            <a:r>
              <a:rPr lang="en-US" dirty="0"/>
              <a:t>Or what I consider so</a:t>
            </a:r>
          </a:p>
        </p:txBody>
      </p:sp>
    </p:spTree>
    <p:extLst>
      <p:ext uri="{BB962C8B-B14F-4D97-AF65-F5344CB8AC3E}">
        <p14:creationId xmlns:p14="http://schemas.microsoft.com/office/powerpoint/2010/main" val="15059945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When I think of that problem…</a:t>
            </a:r>
          </a:p>
        </p:txBody>
      </p:sp>
      <p:sp>
        <p:nvSpPr>
          <p:cNvPr id="3" name="Content Placeholder 2"/>
          <p:cNvSpPr>
            <a:spLocks noGrp="1"/>
          </p:cNvSpPr>
          <p:nvPr>
            <p:ph idx="1"/>
          </p:nvPr>
        </p:nvSpPr>
        <p:spPr>
          <a:xfrm>
            <a:off x="5029200" y="1385454"/>
            <a:ext cx="3809999" cy="5091545"/>
          </a:xfrm>
        </p:spPr>
        <p:txBody>
          <a:bodyPr>
            <a:normAutofit/>
          </a:bodyPr>
          <a:lstStyle/>
          <a:p>
            <a:pPr marL="137160" indent="0">
              <a:buNone/>
            </a:pPr>
            <a:r>
              <a:rPr lang="en-US" sz="1800" dirty="0"/>
              <a:t>“</a:t>
            </a:r>
            <a:r>
              <a:rPr lang="ru-RU" sz="1800" dirty="0"/>
              <a:t>Неизвестно, кто первый открыл воду, но уж наверняка это сделали не рыбы</a:t>
            </a:r>
            <a:r>
              <a:rPr lang="en-US" sz="1800" dirty="0"/>
              <a:t>”</a:t>
            </a:r>
          </a:p>
          <a:p>
            <a:pPr marL="137160" indent="0">
              <a:buNone/>
            </a:pPr>
            <a:endParaRPr lang="en-US" sz="1800" dirty="0"/>
          </a:p>
          <a:p>
            <a:pPr marL="137160" indent="0">
              <a:buNone/>
            </a:pPr>
            <a:r>
              <a:rPr lang="en-US" sz="1800" dirty="0"/>
              <a:t>“--</a:t>
            </a:r>
            <a:r>
              <a:rPr lang="ru-RU" sz="1800" dirty="0"/>
              <a:t> Собака тоже глядит на епископа. </a:t>
            </a:r>
            <a:endParaRPr lang="en-US" sz="1800" dirty="0"/>
          </a:p>
          <a:p>
            <a:pPr marL="137160" indent="0">
              <a:buNone/>
            </a:pPr>
            <a:r>
              <a:rPr lang="en-US" sz="1800" dirty="0"/>
              <a:t>-- </a:t>
            </a:r>
            <a:r>
              <a:rPr lang="ru-RU" sz="1800" dirty="0"/>
              <a:t>Но собаке кажется, что у епископа песья голова.</a:t>
            </a:r>
            <a:r>
              <a:rPr lang="en-US" sz="1800" dirty="0"/>
              <a:t>”</a:t>
            </a:r>
          </a:p>
          <a:p>
            <a:pPr marL="137160" indent="0">
              <a:buNone/>
            </a:pPr>
            <a:endParaRPr lang="en-US" sz="1800" dirty="0"/>
          </a:p>
          <a:p>
            <a:pPr marL="137160" indent="0">
              <a:buNone/>
            </a:pPr>
            <a:r>
              <a:rPr lang="en-US" sz="1800" dirty="0"/>
              <a:t>“Any sufficiently advanced technology is indistinguishable from magic”</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524000"/>
            <a:ext cx="4632960" cy="2895600"/>
          </a:xfrm>
          <a:prstGeom prst="rect">
            <a:avLst/>
          </a:prstGeom>
        </p:spPr>
      </p:pic>
    </p:spTree>
    <p:extLst>
      <p:ext uri="{BB962C8B-B14F-4D97-AF65-F5344CB8AC3E}">
        <p14:creationId xmlns:p14="http://schemas.microsoft.com/office/powerpoint/2010/main" val="3275721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My grandma’s dog</a:t>
            </a:r>
          </a:p>
        </p:txBody>
      </p:sp>
      <p:sp>
        <p:nvSpPr>
          <p:cNvPr id="3" name="Content Placeholder 2"/>
          <p:cNvSpPr>
            <a:spLocks noGrp="1"/>
          </p:cNvSpPr>
          <p:nvPr>
            <p:ph idx="1"/>
          </p:nvPr>
        </p:nvSpPr>
        <p:spPr/>
        <p:txBody>
          <a:bodyPr>
            <a:normAutofit/>
          </a:bodyPr>
          <a:lstStyle/>
          <a:p>
            <a:pPr marL="265176" indent="0" algn="ctr">
              <a:buNone/>
            </a:pPr>
            <a:r>
              <a:rPr lang="en-US" dirty="0"/>
              <a:t>He adored our visits.</a:t>
            </a:r>
          </a:p>
          <a:p>
            <a:pPr marL="265176" indent="0" algn="ctr">
              <a:buNone/>
            </a:pPr>
            <a:endParaRPr lang="en-US" dirty="0"/>
          </a:p>
          <a:p>
            <a:pPr marL="265176" indent="0" algn="ctr">
              <a:buNone/>
            </a:pPr>
            <a:r>
              <a:rPr lang="en-US" dirty="0"/>
              <a:t>Each time we left he was sad and often attempted to follow us. I’m pretty sure he made it couple times to the interurban bus station.</a:t>
            </a:r>
          </a:p>
          <a:p>
            <a:pPr marL="265176" indent="0" algn="ctr">
              <a:buNone/>
            </a:pPr>
            <a:endParaRPr lang="en-US" dirty="0"/>
          </a:p>
          <a:p>
            <a:pPr marL="265176" indent="0" algn="ctr">
              <a:buNone/>
            </a:pPr>
            <a:r>
              <a:rPr lang="en-US" dirty="0"/>
              <a:t>I can’t think what he thought upon finding all our traces disappearing there…</a:t>
            </a:r>
          </a:p>
        </p:txBody>
      </p:sp>
    </p:spTree>
    <p:extLst>
      <p:ext uri="{BB962C8B-B14F-4D97-AF65-F5344CB8AC3E}">
        <p14:creationId xmlns:p14="http://schemas.microsoft.com/office/powerpoint/2010/main" val="23874823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137160" indent="0"/>
            <a:r>
              <a:rPr lang="en-US" dirty="0"/>
              <a:t>Tools change their owners</a:t>
            </a:r>
            <a:br>
              <a:rPr lang="en-US" dirty="0"/>
            </a:br>
            <a:r>
              <a:rPr lang="en-US" dirty="0"/>
              <a:t>Super-tools do what?</a:t>
            </a:r>
          </a:p>
        </p:txBody>
      </p:sp>
      <p:sp>
        <p:nvSpPr>
          <p:cNvPr id="3" name="Content Placeholder 2"/>
          <p:cNvSpPr>
            <a:spLocks noGrp="1"/>
          </p:cNvSpPr>
          <p:nvPr>
            <p:ph idx="1"/>
          </p:nvPr>
        </p:nvSpPr>
        <p:spPr>
          <a:xfrm>
            <a:off x="457200" y="1752600"/>
            <a:ext cx="8229600" cy="4709160"/>
          </a:xfrm>
        </p:spPr>
        <p:txBody>
          <a:bodyPr>
            <a:normAutofit/>
          </a:bodyPr>
          <a:lstStyle/>
          <a:p>
            <a:pPr marL="137160" indent="0" algn="ctr">
              <a:buNone/>
            </a:pPr>
            <a:r>
              <a:rPr lang="en-US" dirty="0"/>
              <a:t>Considering our 500 years of history, how advanced would a 1 My old civilization be?</a:t>
            </a:r>
          </a:p>
          <a:p>
            <a:pPr marL="137160" indent="0" algn="ctr">
              <a:buNone/>
            </a:pPr>
            <a:endParaRPr lang="en-US" dirty="0"/>
          </a:p>
          <a:p>
            <a:pPr marL="137160" indent="0" algn="ctr">
              <a:buNone/>
            </a:pPr>
            <a:r>
              <a:rPr lang="en-US" dirty="0"/>
              <a:t>Probably more distant to us </a:t>
            </a:r>
          </a:p>
          <a:p>
            <a:pPr marL="137160" indent="0" algn="ctr">
              <a:buNone/>
            </a:pPr>
            <a:r>
              <a:rPr lang="en-US" dirty="0"/>
              <a:t>than we are to bees</a:t>
            </a:r>
          </a:p>
          <a:p>
            <a:pPr marL="137160" indent="0" algn="ctr">
              <a:buNone/>
            </a:pPr>
            <a:endParaRPr lang="en-US" dirty="0"/>
          </a:p>
          <a:p>
            <a:pPr marL="137160" indent="0" algn="ctr">
              <a:buNone/>
            </a:pPr>
            <a:r>
              <a:rPr lang="en-US" dirty="0"/>
              <a:t>Probably completely beyond the horizon of our “human” thinking</a:t>
            </a:r>
          </a:p>
        </p:txBody>
      </p:sp>
    </p:spTree>
    <p:extLst>
      <p:ext uri="{BB962C8B-B14F-4D97-AF65-F5344CB8AC3E}">
        <p14:creationId xmlns:p14="http://schemas.microsoft.com/office/powerpoint/2010/main" val="346443455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Beyond the Horizon</a:t>
            </a:r>
          </a:p>
        </p:txBody>
      </p:sp>
      <p:sp>
        <p:nvSpPr>
          <p:cNvPr id="3" name="Content Placeholder 2"/>
          <p:cNvSpPr>
            <a:spLocks noGrp="1"/>
          </p:cNvSpPr>
          <p:nvPr>
            <p:ph idx="1"/>
          </p:nvPr>
        </p:nvSpPr>
        <p:spPr/>
        <p:txBody>
          <a:bodyPr>
            <a:normAutofit fontScale="70000" lnSpcReduction="20000"/>
          </a:bodyPr>
          <a:lstStyle/>
          <a:p>
            <a:pPr>
              <a:spcAft>
                <a:spcPts val="600"/>
              </a:spcAft>
            </a:pPr>
            <a:r>
              <a:rPr lang="en-US" dirty="0"/>
              <a:t>Even amongst ourselves, we humans often fail to recognize sufficiently exceeding smartness in others </a:t>
            </a:r>
            <a:r>
              <a:rPr lang="en-US" dirty="0">
                <a:sym typeface="Wingdings" pitchFamily="2" charset="2"/>
              </a:rPr>
              <a:t></a:t>
            </a:r>
            <a:endParaRPr lang="en-US" dirty="0"/>
          </a:p>
          <a:p>
            <a:pPr>
              <a:spcAft>
                <a:spcPts val="600"/>
              </a:spcAft>
            </a:pPr>
            <a:r>
              <a:rPr lang="en-US" dirty="0"/>
              <a:t>Isolated Old Believers (“</a:t>
            </a:r>
            <a:r>
              <a:rPr lang="ru-RU" dirty="0"/>
              <a:t>старообрядцы</a:t>
            </a:r>
            <a:r>
              <a:rPr lang="en-US" dirty="0"/>
              <a:t>”) in Siberian forests used to take airplanes for “iron birds”</a:t>
            </a:r>
          </a:p>
          <a:p>
            <a:pPr>
              <a:spcAft>
                <a:spcPts val="600"/>
              </a:spcAft>
            </a:pPr>
            <a:r>
              <a:rPr lang="en-US" dirty="0"/>
              <a:t>Bodies of people in Amazon tribes are penetrated by radio waves of our “super-civilization” without their awareness</a:t>
            </a:r>
          </a:p>
          <a:p>
            <a:pPr>
              <a:spcAft>
                <a:spcPts val="600"/>
              </a:spcAft>
            </a:pPr>
            <a:r>
              <a:rPr lang="en-US" dirty="0"/>
              <a:t>Bees may see humans but it never occurs to them to “talk” to us via their “bee dance”</a:t>
            </a:r>
          </a:p>
          <a:p>
            <a:endParaRPr lang="en-US" dirty="0"/>
          </a:p>
          <a:p>
            <a:pPr marL="137160" indent="0" algn="ctr">
              <a:buNone/>
            </a:pPr>
            <a:r>
              <a:rPr lang="en-US" sz="4000" b="1" dirty="0"/>
              <a:t>Does SETI amount to ancient Egyptians looking for 100-mile tall pyramids as signs of “super-civilizations”?</a:t>
            </a:r>
          </a:p>
        </p:txBody>
      </p:sp>
    </p:spTree>
    <p:extLst>
      <p:ext uri="{BB962C8B-B14F-4D97-AF65-F5344CB8AC3E}">
        <p14:creationId xmlns:p14="http://schemas.microsoft.com/office/powerpoint/2010/main" val="238748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4439" y="152400"/>
            <a:ext cx="8229600" cy="1143000"/>
          </a:xfrm>
        </p:spPr>
        <p:txBody>
          <a:bodyPr>
            <a:normAutofit/>
          </a:bodyPr>
          <a:lstStyle/>
          <a:p>
            <a:r>
              <a:rPr lang="en-US" dirty="0"/>
              <a:t>So this is how I see it</a:t>
            </a:r>
          </a:p>
        </p:txBody>
      </p:sp>
      <p:grpSp>
        <p:nvGrpSpPr>
          <p:cNvPr id="15" name="Group 14"/>
          <p:cNvGrpSpPr/>
          <p:nvPr/>
        </p:nvGrpSpPr>
        <p:grpSpPr>
          <a:xfrm>
            <a:off x="891639" y="1295400"/>
            <a:ext cx="7169727" cy="2819400"/>
            <a:chOff x="891639" y="990600"/>
            <a:chExt cx="7169727" cy="2819400"/>
          </a:xfrm>
        </p:grpSpPr>
        <p:sp>
          <p:nvSpPr>
            <p:cNvPr id="3" name="Rectangle 2"/>
            <p:cNvSpPr/>
            <p:nvPr/>
          </p:nvSpPr>
          <p:spPr>
            <a:xfrm>
              <a:off x="891639" y="1565148"/>
              <a:ext cx="3429000" cy="1143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t>Too primitive for meaningful communication (dust, bacteria, ants): ~10</a:t>
              </a:r>
              <a:r>
                <a:rPr lang="en-US" sz="1700" baseline="30000" dirty="0"/>
                <a:t>9</a:t>
              </a:r>
              <a:r>
                <a:rPr lang="en-US" sz="1700" dirty="0"/>
                <a:t> years.</a:t>
              </a:r>
            </a:p>
          </p:txBody>
        </p:sp>
        <p:sp>
          <p:nvSpPr>
            <p:cNvPr id="6" name="Rectangle 5"/>
            <p:cNvSpPr/>
            <p:nvPr/>
          </p:nvSpPr>
          <p:spPr>
            <a:xfrm>
              <a:off x="4320639" y="1565148"/>
              <a:ext cx="152400" cy="1143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79966" y="1565148"/>
              <a:ext cx="69273" cy="1143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49239" y="1568196"/>
              <a:ext cx="3512127" cy="1143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t>Too advanced to recognize or distinguish from magic</a:t>
              </a:r>
            </a:p>
          </p:txBody>
        </p:sp>
        <p:sp>
          <p:nvSpPr>
            <p:cNvPr id="11" name="Line Callout 2 10"/>
            <p:cNvSpPr/>
            <p:nvPr/>
          </p:nvSpPr>
          <p:spPr>
            <a:xfrm>
              <a:off x="929738" y="2971800"/>
              <a:ext cx="2286000" cy="838200"/>
            </a:xfrm>
            <a:prstGeom prst="borderCallout2">
              <a:avLst>
                <a:gd name="adj1" fmla="val 49764"/>
                <a:gd name="adj2" fmla="val 101058"/>
                <a:gd name="adj3" fmla="val 8093"/>
                <a:gd name="adj4" fmla="val 137439"/>
                <a:gd name="adj5" fmla="val -101066"/>
                <a:gd name="adj6" fmla="val 15113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Too weak to be detected yet (tribes)</a:t>
              </a:r>
            </a:p>
          </p:txBody>
        </p:sp>
        <p:sp>
          <p:nvSpPr>
            <p:cNvPr id="12" name="Line Callout 2 11"/>
            <p:cNvSpPr/>
            <p:nvPr/>
          </p:nvSpPr>
          <p:spPr>
            <a:xfrm>
              <a:off x="5299364" y="2971800"/>
              <a:ext cx="2750127" cy="838200"/>
            </a:xfrm>
            <a:prstGeom prst="borderCallout2">
              <a:avLst>
                <a:gd name="adj1" fmla="val 49919"/>
                <a:gd name="adj2" fmla="val 85"/>
                <a:gd name="adj3" fmla="val 6000"/>
                <a:gd name="adj4" fmla="val -19192"/>
                <a:gd name="adj5" fmla="val -101432"/>
                <a:gd name="adj6" fmla="val -2827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Narrow </a:t>
              </a:r>
            </a:p>
            <a:p>
              <a:pPr algn="ctr"/>
              <a:r>
                <a:rPr lang="en-US" dirty="0"/>
                <a:t>“contact window” (us: ~1000 years?)</a:t>
              </a:r>
            </a:p>
          </p:txBody>
        </p:sp>
        <p:sp>
          <p:nvSpPr>
            <p:cNvPr id="9" name="Right Arrow 8"/>
            <p:cNvSpPr/>
            <p:nvPr/>
          </p:nvSpPr>
          <p:spPr>
            <a:xfrm>
              <a:off x="891639" y="990600"/>
              <a:ext cx="7169727" cy="457200"/>
            </a:xfrm>
            <a:prstGeom prst="rightArrow">
              <a:avLst/>
            </a:prstGeom>
            <a:gradFill>
              <a:gsLst>
                <a:gs pos="0">
                  <a:schemeClr val="tx1">
                    <a:lumMod val="50000"/>
                  </a:schemeClr>
                </a:gs>
                <a:gs pos="100000">
                  <a:srgbClr val="7030A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Level of development</a:t>
              </a:r>
            </a:p>
          </p:txBody>
        </p:sp>
      </p:grpSp>
      <p:sp>
        <p:nvSpPr>
          <p:cNvPr id="13" name="TextBox 12"/>
          <p:cNvSpPr txBox="1"/>
          <p:nvPr/>
        </p:nvSpPr>
        <p:spPr>
          <a:xfrm>
            <a:off x="964375" y="4419600"/>
            <a:ext cx="7169727" cy="2308324"/>
          </a:xfrm>
          <a:prstGeom prst="rect">
            <a:avLst/>
          </a:prstGeom>
          <a:noFill/>
        </p:spPr>
        <p:txBody>
          <a:bodyPr wrap="square" rtlCol="0">
            <a:spAutoFit/>
          </a:bodyPr>
          <a:lstStyle/>
          <a:p>
            <a:pPr algn="ctr"/>
            <a:r>
              <a:rPr lang="en-US" dirty="0"/>
              <a:t>Civilizations’ lifetime indeed is short, but not because they all die. No. Many just advance to the “next level”.</a:t>
            </a:r>
          </a:p>
          <a:p>
            <a:pPr algn="ctr"/>
            <a:endParaRPr lang="en-US" dirty="0"/>
          </a:p>
          <a:p>
            <a:pPr algn="ctr"/>
            <a:r>
              <a:rPr lang="en-US" dirty="0"/>
              <a:t>The level where we’d fail to perceive their communication even if “they” talk to us. Not because of tools, but because we lack mental concepts needed for adequate recognition.</a:t>
            </a:r>
          </a:p>
          <a:p>
            <a:pPr algn="ctr"/>
            <a:endParaRPr lang="en-US" dirty="0"/>
          </a:p>
          <a:p>
            <a:pPr algn="ctr"/>
            <a:r>
              <a:rPr lang="en-US" dirty="0"/>
              <a:t>But does that mean we should stop searching?</a:t>
            </a:r>
          </a:p>
        </p:txBody>
      </p:sp>
    </p:spTree>
    <p:extLst>
      <p:ext uri="{BB962C8B-B14F-4D97-AF65-F5344CB8AC3E}">
        <p14:creationId xmlns:p14="http://schemas.microsoft.com/office/powerpoint/2010/main" val="291356587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228600"/>
            <a:ext cx="8229600" cy="990600"/>
          </a:xfrm>
        </p:spPr>
        <p:txBody>
          <a:bodyPr/>
          <a:lstStyle/>
          <a:p>
            <a:r>
              <a:rPr lang="en-US" dirty="0"/>
              <a:t>The End</a:t>
            </a:r>
          </a:p>
        </p:txBody>
      </p:sp>
      <p:sp>
        <p:nvSpPr>
          <p:cNvPr id="5" name="Subtitle 4"/>
          <p:cNvSpPr>
            <a:spLocks noGrp="1"/>
          </p:cNvSpPr>
          <p:nvPr>
            <p:ph type="subTitle" idx="1"/>
          </p:nvPr>
        </p:nvSpPr>
        <p:spPr>
          <a:xfrm>
            <a:off x="1295400" y="1371600"/>
            <a:ext cx="6400800" cy="838200"/>
          </a:xfrm>
        </p:spPr>
        <p:txBody>
          <a:bodyPr/>
          <a:lstStyle/>
          <a:p>
            <a:r>
              <a:rPr lang="en-US" dirty="0"/>
              <a:t>Thank </a:t>
            </a:r>
            <a:r>
              <a:rPr lang="en-US" dirty="0" err="1"/>
              <a:t>ya</a:t>
            </a:r>
            <a:r>
              <a:rPr lang="en-US" dirty="0"/>
              <a:t> all!</a:t>
            </a:r>
          </a:p>
        </p:txBody>
      </p:sp>
      <p:pic>
        <p:nvPicPr>
          <p:cNvPr id="6" name="Picture 2" descr="http://productiveday.com/wp-content/uploads/2010/09/Footsteps-and-question-mark-e12855908317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133600"/>
            <a:ext cx="4343400" cy="32475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834753" y="5715000"/>
            <a:ext cx="3560590" cy="646331"/>
          </a:xfrm>
          <a:prstGeom prst="rect">
            <a:avLst/>
          </a:prstGeom>
          <a:noFill/>
        </p:spPr>
        <p:txBody>
          <a:bodyPr wrap="none" rtlCol="0">
            <a:spAutoFit/>
          </a:bodyPr>
          <a:lstStyle/>
          <a:p>
            <a:r>
              <a:rPr lang="en-US" sz="3600" b="1" dirty="0"/>
              <a:t>QUESTIONS?</a:t>
            </a:r>
          </a:p>
        </p:txBody>
      </p:sp>
    </p:spTree>
    <p:extLst>
      <p:ext uri="{BB962C8B-B14F-4D97-AF65-F5344CB8AC3E}">
        <p14:creationId xmlns:p14="http://schemas.microsoft.com/office/powerpoint/2010/main" val="112566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25" y="2208809"/>
            <a:ext cx="8753475"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29489" y="0"/>
            <a:ext cx="8229600" cy="1020762"/>
          </a:xfrm>
        </p:spPr>
        <p:txBody>
          <a:bodyPr/>
          <a:lstStyle/>
          <a:p>
            <a:r>
              <a:rPr lang="en-US" dirty="0"/>
              <a:t>Universe Timeline</a:t>
            </a:r>
          </a:p>
        </p:txBody>
      </p:sp>
      <p:sp>
        <p:nvSpPr>
          <p:cNvPr id="3" name="Line Callout 1 2"/>
          <p:cNvSpPr/>
          <p:nvPr/>
        </p:nvSpPr>
        <p:spPr>
          <a:xfrm>
            <a:off x="160625" y="267195"/>
            <a:ext cx="1447800" cy="457200"/>
          </a:xfrm>
          <a:prstGeom prst="borderCallout1">
            <a:avLst>
              <a:gd name="adj1" fmla="val 101867"/>
              <a:gd name="adj2" fmla="val -131"/>
              <a:gd name="adj3" fmla="val 564448"/>
              <a:gd name="adj4" fmla="val 1252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Big Bang 13.6 </a:t>
            </a:r>
            <a:r>
              <a:rPr lang="en-US" dirty="0" err="1">
                <a:solidFill>
                  <a:srgbClr val="0070C0"/>
                </a:solidFill>
              </a:rPr>
              <a:t>Gya</a:t>
            </a:r>
            <a:endParaRPr lang="en-US" dirty="0">
              <a:solidFill>
                <a:srgbClr val="0070C0"/>
              </a:solidFill>
            </a:endParaRPr>
          </a:p>
        </p:txBody>
      </p:sp>
      <p:sp>
        <p:nvSpPr>
          <p:cNvPr id="7" name="Line Callout 1 6"/>
          <p:cNvSpPr/>
          <p:nvPr/>
        </p:nvSpPr>
        <p:spPr>
          <a:xfrm>
            <a:off x="457200" y="1111334"/>
            <a:ext cx="8229600" cy="793666"/>
          </a:xfrm>
          <a:prstGeom prst="borderCallout1">
            <a:avLst>
              <a:gd name="adj1" fmla="val 99270"/>
              <a:gd name="adj2" fmla="val -233"/>
              <a:gd name="adj3" fmla="val 323323"/>
              <a:gd name="adj4" fmla="val -145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70C0"/>
                </a:solidFill>
              </a:rPr>
              <a:t>“Strange” early Universe. Formation of time, space, mass, forces. Superluminal expansion, great annihilation. Birth of particles, H, D, He, decoupling of light (10</a:t>
            </a:r>
            <a:r>
              <a:rPr lang="en-US" sz="1600" baseline="30000" dirty="0">
                <a:solidFill>
                  <a:srgbClr val="0070C0"/>
                </a:solidFill>
              </a:rPr>
              <a:t>-43</a:t>
            </a:r>
            <a:r>
              <a:rPr lang="en-US" sz="1600" dirty="0">
                <a:solidFill>
                  <a:srgbClr val="0070C0"/>
                </a:solidFill>
              </a:rPr>
              <a:t>s – 380,000 years)</a:t>
            </a:r>
          </a:p>
        </p:txBody>
      </p:sp>
      <p:sp>
        <p:nvSpPr>
          <p:cNvPr id="9" name="Line Callout 1 8"/>
          <p:cNvSpPr/>
          <p:nvPr/>
        </p:nvSpPr>
        <p:spPr>
          <a:xfrm>
            <a:off x="160625" y="6021779"/>
            <a:ext cx="1287175" cy="670956"/>
          </a:xfrm>
          <a:prstGeom prst="borderCallout1">
            <a:avLst>
              <a:gd name="adj1" fmla="val 568"/>
              <a:gd name="adj2" fmla="val -131"/>
              <a:gd name="adj3" fmla="val -341425"/>
              <a:gd name="adj4" fmla="val 25620"/>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“Dark Ages”</a:t>
            </a:r>
          </a:p>
        </p:txBody>
      </p:sp>
      <p:sp>
        <p:nvSpPr>
          <p:cNvPr id="10" name="Line Callout 1 9"/>
          <p:cNvSpPr/>
          <p:nvPr/>
        </p:nvSpPr>
        <p:spPr>
          <a:xfrm>
            <a:off x="1608425" y="6006935"/>
            <a:ext cx="1661248" cy="685800"/>
          </a:xfrm>
          <a:prstGeom prst="borderCallout1">
            <a:avLst>
              <a:gd name="adj1" fmla="val -297"/>
              <a:gd name="adj2" fmla="val 99232"/>
              <a:gd name="adj3" fmla="val -331655"/>
              <a:gd name="adj4" fmla="val 26486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Earth &amp; Sun form</a:t>
            </a:r>
          </a:p>
        </p:txBody>
      </p:sp>
      <p:sp>
        <p:nvSpPr>
          <p:cNvPr id="11" name="Line Callout 1 10"/>
          <p:cNvSpPr/>
          <p:nvPr/>
        </p:nvSpPr>
        <p:spPr>
          <a:xfrm>
            <a:off x="3422411" y="6006935"/>
            <a:ext cx="1835389" cy="685800"/>
          </a:xfrm>
          <a:prstGeom prst="borderCallout1">
            <a:avLst>
              <a:gd name="adj1" fmla="val 1435"/>
              <a:gd name="adj2" fmla="val 49481"/>
              <a:gd name="adj3" fmla="val -324728"/>
              <a:gd name="adj4" fmla="val 14363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70C0"/>
                </a:solidFill>
              </a:rPr>
              <a:t>Crust, oceans,</a:t>
            </a:r>
          </a:p>
          <a:p>
            <a:pPr algn="ctr"/>
            <a:r>
              <a:rPr lang="en-US" sz="1600" dirty="0" err="1">
                <a:solidFill>
                  <a:srgbClr val="0070C0"/>
                </a:solidFill>
              </a:rPr>
              <a:t>cooldown</a:t>
            </a:r>
            <a:r>
              <a:rPr lang="en-US" sz="1600" dirty="0">
                <a:solidFill>
                  <a:srgbClr val="0070C0"/>
                </a:solidFill>
              </a:rPr>
              <a:t>, bombardment</a:t>
            </a:r>
          </a:p>
        </p:txBody>
      </p:sp>
      <p:sp>
        <p:nvSpPr>
          <p:cNvPr id="13" name="Line Callout 1 12"/>
          <p:cNvSpPr/>
          <p:nvPr/>
        </p:nvSpPr>
        <p:spPr>
          <a:xfrm>
            <a:off x="5334000" y="6006935"/>
            <a:ext cx="1371600" cy="685800"/>
          </a:xfrm>
          <a:prstGeom prst="borderCallout1">
            <a:avLst>
              <a:gd name="adj1" fmla="val -2029"/>
              <a:gd name="adj2" fmla="val 49908"/>
              <a:gd name="adj3" fmla="val -310875"/>
              <a:gd name="adj4" fmla="val 18042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70C0"/>
                </a:solidFill>
              </a:rPr>
              <a:t>Multicellular</a:t>
            </a:r>
          </a:p>
          <a:p>
            <a:pPr algn="ctr"/>
            <a:r>
              <a:rPr lang="en-US" sz="1400" dirty="0">
                <a:solidFill>
                  <a:srgbClr val="0070C0"/>
                </a:solidFill>
              </a:rPr>
              <a:t>life</a:t>
            </a:r>
          </a:p>
        </p:txBody>
      </p:sp>
      <p:sp>
        <p:nvSpPr>
          <p:cNvPr id="14" name="Line Callout 1 13"/>
          <p:cNvSpPr/>
          <p:nvPr/>
        </p:nvSpPr>
        <p:spPr>
          <a:xfrm>
            <a:off x="6846125" y="6006935"/>
            <a:ext cx="926275" cy="685800"/>
          </a:xfrm>
          <a:prstGeom prst="borderCallout1">
            <a:avLst>
              <a:gd name="adj1" fmla="val -2029"/>
              <a:gd name="adj2" fmla="val 49908"/>
              <a:gd name="adj3" fmla="val -319533"/>
              <a:gd name="adj4" fmla="val 163692"/>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70C0"/>
                </a:solidFill>
              </a:rPr>
              <a:t>Insects</a:t>
            </a:r>
          </a:p>
        </p:txBody>
      </p:sp>
      <p:sp>
        <p:nvSpPr>
          <p:cNvPr id="15" name="Line Callout 1 14"/>
          <p:cNvSpPr/>
          <p:nvPr/>
        </p:nvSpPr>
        <p:spPr>
          <a:xfrm>
            <a:off x="7924800" y="6021779"/>
            <a:ext cx="926275" cy="685800"/>
          </a:xfrm>
          <a:prstGeom prst="borderCallout1">
            <a:avLst>
              <a:gd name="adj1" fmla="val -2029"/>
              <a:gd name="adj2" fmla="val 49908"/>
              <a:gd name="adj3" fmla="val -198321"/>
              <a:gd name="adj4" fmla="val 58564"/>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70C0"/>
                </a:solidFill>
              </a:rPr>
              <a:t>Homo</a:t>
            </a:r>
          </a:p>
        </p:txBody>
      </p:sp>
      <p:sp>
        <p:nvSpPr>
          <p:cNvPr id="6" name="Right Brace 5"/>
          <p:cNvSpPr/>
          <p:nvPr/>
        </p:nvSpPr>
        <p:spPr>
          <a:xfrm rot="16200000">
            <a:off x="5195286" y="-519716"/>
            <a:ext cx="506680" cy="6019152"/>
          </a:xfrm>
          <a:prstGeom prst="rightBrace">
            <a:avLst>
              <a:gd name="adj1" fmla="val 8333"/>
              <a:gd name="adj2" fmla="val 50197"/>
            </a:avLst>
          </a:prstGeom>
          <a:ln w="25400">
            <a:solidFill>
              <a:srgbClr val="00B0F0"/>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r>
              <a:rPr lang="en-US" dirty="0">
                <a:solidFill>
                  <a:schemeClr val="bg1"/>
                </a:solidFill>
              </a:rPr>
              <a:t>≈“Habitable” Universe ~10 </a:t>
            </a:r>
            <a:r>
              <a:rPr lang="en-US" dirty="0" err="1">
                <a:solidFill>
                  <a:schemeClr val="bg1"/>
                </a:solidFill>
              </a:rPr>
              <a:t>Gy</a:t>
            </a:r>
            <a:endParaRPr lang="en-US" dirty="0">
              <a:solidFill>
                <a:schemeClr val="bg1"/>
              </a:solidFill>
            </a:endParaRPr>
          </a:p>
        </p:txBody>
      </p:sp>
    </p:spTree>
    <p:extLst>
      <p:ext uri="{BB962C8B-B14F-4D97-AF65-F5344CB8AC3E}">
        <p14:creationId xmlns:p14="http://schemas.microsoft.com/office/powerpoint/2010/main" val="51419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0" grpId="0" animBg="1"/>
      <p:bldP spid="11" grpId="0" animBg="1"/>
      <p:bldP spid="13" grpId="0" animBg="1"/>
      <p:bldP spid="14" grpId="0" animBg="1"/>
      <p:bldP spid="15" grpId="0" animBg="1"/>
      <p:bldP spid="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3200"/>
            <a:ext cx="8229600" cy="1143000"/>
          </a:xfrm>
        </p:spPr>
        <p:txBody>
          <a:bodyPr/>
          <a:lstStyle/>
          <a:p>
            <a:r>
              <a:rPr lang="en-US" dirty="0"/>
              <a:t>Backup &amp; boneyard</a:t>
            </a:r>
          </a:p>
        </p:txBody>
      </p:sp>
    </p:spTree>
    <p:extLst>
      <p:ext uri="{BB962C8B-B14F-4D97-AF65-F5344CB8AC3E}">
        <p14:creationId xmlns:p14="http://schemas.microsoft.com/office/powerpoint/2010/main" val="14392931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Two things we know for sure:</a:t>
            </a:r>
          </a:p>
        </p:txBody>
      </p:sp>
      <p:sp>
        <p:nvSpPr>
          <p:cNvPr id="3" name="Content Placeholder 2"/>
          <p:cNvSpPr>
            <a:spLocks noGrp="1"/>
          </p:cNvSpPr>
          <p:nvPr>
            <p:ph idx="1"/>
          </p:nvPr>
        </p:nvSpPr>
        <p:spPr>
          <a:xfrm>
            <a:off x="457200" y="2133600"/>
            <a:ext cx="8229600" cy="1981200"/>
          </a:xfrm>
        </p:spPr>
        <p:txBody>
          <a:bodyPr>
            <a:normAutofit fontScale="70000" lnSpcReduction="20000"/>
          </a:bodyPr>
          <a:lstStyle/>
          <a:p>
            <a:pPr marL="0" indent="0" algn="ctr">
              <a:buNone/>
            </a:pPr>
            <a:r>
              <a:rPr lang="en-US" dirty="0"/>
              <a:t>(here </a:t>
            </a:r>
            <a:r>
              <a:rPr lang="en-US" b="1" i="1" dirty="0">
                <a:solidFill>
                  <a:srgbClr val="00B050"/>
                </a:solidFill>
              </a:rPr>
              <a:t>N</a:t>
            </a:r>
            <a:r>
              <a:rPr lang="en-US" b="1" i="1" baseline="30000" dirty="0">
                <a:solidFill>
                  <a:srgbClr val="00B050"/>
                </a:solidFill>
              </a:rPr>
              <a:t>**</a:t>
            </a:r>
            <a:r>
              <a:rPr lang="en-US" dirty="0"/>
              <a:t> is the number of stars in the Universe)</a:t>
            </a:r>
          </a:p>
          <a:p>
            <a:pPr marL="0" indent="0" algn="ctr">
              <a:buNone/>
            </a:pPr>
            <a:r>
              <a:rPr lang="en-US" dirty="0"/>
              <a:t>Why?</a:t>
            </a:r>
          </a:p>
          <a:p>
            <a:pPr marL="0" indent="0" algn="ctr">
              <a:buNone/>
            </a:pPr>
            <a:r>
              <a:rPr lang="en-US" dirty="0"/>
              <a:t>Because </a:t>
            </a:r>
            <a:r>
              <a:rPr lang="en-US" b="1" dirty="0"/>
              <a:t>we</a:t>
            </a:r>
            <a:r>
              <a:rPr lang="en-US" dirty="0"/>
              <a:t> are here! We exist. We are the </a:t>
            </a:r>
            <a:r>
              <a:rPr lang="en-US" b="1" dirty="0"/>
              <a:t>1</a:t>
            </a:r>
            <a:r>
              <a:rPr lang="en-US" dirty="0"/>
              <a:t>.</a:t>
            </a:r>
          </a:p>
          <a:p>
            <a:pPr marL="0" indent="0" algn="ctr">
              <a:buNone/>
            </a:pPr>
            <a:r>
              <a:rPr lang="en-US" dirty="0"/>
              <a:t>(That is, of course, assuming that there is nothing special in our civilization. That our emergence was governed by typical play of nature, not an extraordinary “catastrophic” event)</a:t>
            </a:r>
          </a:p>
        </p:txBody>
      </p:sp>
      <p:sp>
        <p:nvSpPr>
          <p:cNvPr id="4" name="TextBox 3"/>
          <p:cNvSpPr txBox="1"/>
          <p:nvPr/>
        </p:nvSpPr>
        <p:spPr>
          <a:xfrm>
            <a:off x="1676400" y="1246257"/>
            <a:ext cx="5562600" cy="707886"/>
          </a:xfrm>
          <a:prstGeom prst="rect">
            <a:avLst/>
          </a:prstGeom>
          <a:noFill/>
        </p:spPr>
        <p:txBody>
          <a:bodyPr wrap="square" rtlCol="0">
            <a:spAutoFit/>
          </a:bodyPr>
          <a:lstStyle/>
          <a:p>
            <a:pPr algn="ctr"/>
            <a:r>
              <a:rPr lang="en-US" sz="4000" b="1" i="1" dirty="0">
                <a:solidFill>
                  <a:srgbClr val="00B050"/>
                </a:solidFill>
              </a:rPr>
              <a:t>N</a:t>
            </a:r>
            <a:r>
              <a:rPr lang="en-US" sz="4000" b="1" i="1" baseline="30000" dirty="0">
                <a:solidFill>
                  <a:srgbClr val="00B050"/>
                </a:solidFill>
              </a:rPr>
              <a:t>**</a:t>
            </a:r>
            <a:r>
              <a:rPr lang="en-US" sz="4000" b="1" dirty="0"/>
              <a:t>·</a:t>
            </a:r>
            <a:r>
              <a:rPr lang="en-US" sz="4000" b="1" i="1" dirty="0" err="1">
                <a:solidFill>
                  <a:srgbClr val="00B050"/>
                </a:solidFill>
              </a:rPr>
              <a:t>f</a:t>
            </a:r>
            <a:r>
              <a:rPr lang="en-US" sz="4000" b="1" i="1" baseline="-25000" dirty="0" err="1">
                <a:solidFill>
                  <a:srgbClr val="00B050"/>
                </a:solidFill>
              </a:rPr>
              <a:t>p</a:t>
            </a:r>
            <a:r>
              <a:rPr lang="en-US" sz="4000" b="1" dirty="0" err="1"/>
              <a:t>·</a:t>
            </a:r>
            <a:r>
              <a:rPr lang="en-US" sz="4000" b="1" i="1" dirty="0" err="1">
                <a:solidFill>
                  <a:srgbClr val="00B050"/>
                </a:solidFill>
              </a:rPr>
              <a:t>n</a:t>
            </a:r>
            <a:r>
              <a:rPr lang="en-US" sz="4000" b="1" i="1" baseline="-25000" dirty="0" err="1">
                <a:solidFill>
                  <a:srgbClr val="00B050"/>
                </a:solidFill>
              </a:rPr>
              <a:t>e</a:t>
            </a:r>
            <a:r>
              <a:rPr lang="en-US" sz="4000" b="1" dirty="0" err="1"/>
              <a:t>·</a:t>
            </a:r>
            <a:r>
              <a:rPr lang="en-US" sz="4000" b="1" i="1" dirty="0" err="1">
                <a:solidFill>
                  <a:srgbClr val="C00000"/>
                </a:solidFill>
              </a:rPr>
              <a:t>f</a:t>
            </a:r>
            <a:r>
              <a:rPr lang="en-US" sz="4000" b="1" baseline="-25000" dirty="0">
                <a:solidFill>
                  <a:srgbClr val="C00000"/>
                </a:solidFill>
              </a:rPr>
              <a:t>ℓ</a:t>
            </a:r>
            <a:r>
              <a:rPr lang="en-US" sz="4000" b="1" dirty="0"/>
              <a:t>·</a:t>
            </a:r>
            <a:r>
              <a:rPr lang="en-US" sz="4000" b="1" i="1" dirty="0">
                <a:solidFill>
                  <a:srgbClr val="C00000"/>
                </a:solidFill>
              </a:rPr>
              <a:t>f</a:t>
            </a:r>
            <a:r>
              <a:rPr lang="en-US" sz="4000" b="1" i="1" baseline="-25000" dirty="0">
                <a:solidFill>
                  <a:srgbClr val="C00000"/>
                </a:solidFill>
              </a:rPr>
              <a:t>i</a:t>
            </a:r>
            <a:r>
              <a:rPr lang="en-US" sz="4000" b="1" dirty="0"/>
              <a:t>·</a:t>
            </a:r>
            <a:r>
              <a:rPr lang="en-US" sz="4000" b="1" i="1" dirty="0">
                <a:solidFill>
                  <a:srgbClr val="C00000"/>
                </a:solidFill>
              </a:rPr>
              <a:t>f</a:t>
            </a:r>
            <a:r>
              <a:rPr lang="en-US" sz="4000" b="1" i="1" baseline="-25000" dirty="0">
                <a:solidFill>
                  <a:srgbClr val="C00000"/>
                </a:solidFill>
              </a:rPr>
              <a:t>c</a:t>
            </a:r>
            <a:r>
              <a:rPr lang="en-US" sz="4000" b="1" dirty="0"/>
              <a:t> ≥ </a:t>
            </a:r>
            <a:r>
              <a:rPr lang="ru-RU" sz="4000" b="1" dirty="0"/>
              <a:t>1</a:t>
            </a:r>
            <a:endParaRPr lang="en-US" sz="4000" b="1" dirty="0">
              <a:solidFill>
                <a:srgbClr val="00B050"/>
              </a:solidFill>
            </a:endParaRPr>
          </a:p>
        </p:txBody>
      </p:sp>
      <p:sp>
        <p:nvSpPr>
          <p:cNvPr id="5" name="TextBox 4"/>
          <p:cNvSpPr txBox="1"/>
          <p:nvPr/>
        </p:nvSpPr>
        <p:spPr>
          <a:xfrm>
            <a:off x="1066800" y="4076700"/>
            <a:ext cx="6705600" cy="2072362"/>
          </a:xfrm>
          <a:prstGeom prst="rect">
            <a:avLst/>
          </a:prstGeom>
          <a:noFill/>
        </p:spPr>
        <p:txBody>
          <a:bodyPr wrap="square" rtlCol="0">
            <a:spAutoFit/>
          </a:bodyPr>
          <a:lstStyle/>
          <a:p>
            <a:pPr algn="ctr"/>
            <a:r>
              <a:rPr lang="en-US" sz="4000" b="1" dirty="0"/>
              <a:t>And</a:t>
            </a:r>
          </a:p>
          <a:p>
            <a:pPr algn="ctr"/>
            <a:r>
              <a:rPr lang="en-US" sz="4000" b="1" dirty="0"/>
              <a:t>0.1 &gt;</a:t>
            </a:r>
            <a:r>
              <a:rPr lang="en-US" sz="4000" b="1" i="1" dirty="0">
                <a:solidFill>
                  <a:srgbClr val="00B050"/>
                </a:solidFill>
              </a:rPr>
              <a:t> </a:t>
            </a:r>
            <a:r>
              <a:rPr lang="en-US" sz="4000" b="1" i="1" dirty="0" err="1">
                <a:solidFill>
                  <a:srgbClr val="00B050"/>
                </a:solidFill>
              </a:rPr>
              <a:t>f</a:t>
            </a:r>
            <a:r>
              <a:rPr lang="en-US" sz="4000" b="1" i="1" baseline="-25000" dirty="0" err="1">
                <a:solidFill>
                  <a:srgbClr val="00B050"/>
                </a:solidFill>
              </a:rPr>
              <a:t>p</a:t>
            </a:r>
            <a:r>
              <a:rPr lang="en-US" sz="4000" b="1" dirty="0" err="1"/>
              <a:t>·</a:t>
            </a:r>
            <a:r>
              <a:rPr lang="en-US" sz="4000" b="1" i="1" dirty="0" err="1">
                <a:solidFill>
                  <a:srgbClr val="00B050"/>
                </a:solidFill>
              </a:rPr>
              <a:t>n</a:t>
            </a:r>
            <a:r>
              <a:rPr lang="en-US" sz="4000" b="1" i="1" baseline="-25000" dirty="0" err="1">
                <a:solidFill>
                  <a:srgbClr val="00B050"/>
                </a:solidFill>
              </a:rPr>
              <a:t>e</a:t>
            </a:r>
            <a:r>
              <a:rPr lang="en-US" sz="4000" b="1" dirty="0" err="1"/>
              <a:t>·</a:t>
            </a:r>
            <a:r>
              <a:rPr lang="en-US" sz="4000" b="1" i="1" dirty="0" err="1">
                <a:solidFill>
                  <a:srgbClr val="C00000"/>
                </a:solidFill>
              </a:rPr>
              <a:t>f</a:t>
            </a:r>
            <a:r>
              <a:rPr lang="en-US" sz="4000" b="1" baseline="-25000" dirty="0">
                <a:solidFill>
                  <a:srgbClr val="C00000"/>
                </a:solidFill>
              </a:rPr>
              <a:t>ℓ</a:t>
            </a:r>
            <a:r>
              <a:rPr lang="en-US" sz="4000" b="1" dirty="0"/>
              <a:t>·</a:t>
            </a:r>
            <a:r>
              <a:rPr lang="en-US" sz="4000" b="1" i="1" dirty="0">
                <a:solidFill>
                  <a:srgbClr val="C00000"/>
                </a:solidFill>
              </a:rPr>
              <a:t>f</a:t>
            </a:r>
            <a:r>
              <a:rPr lang="en-US" sz="4000" b="1" i="1" baseline="-25000" dirty="0">
                <a:solidFill>
                  <a:srgbClr val="C00000"/>
                </a:solidFill>
              </a:rPr>
              <a:t>i</a:t>
            </a:r>
            <a:r>
              <a:rPr lang="en-US" sz="4000" b="1" dirty="0"/>
              <a:t>·</a:t>
            </a:r>
            <a:r>
              <a:rPr lang="en-US" sz="4000" b="1" i="1" dirty="0">
                <a:solidFill>
                  <a:srgbClr val="C00000"/>
                </a:solidFill>
              </a:rPr>
              <a:t>f</a:t>
            </a:r>
            <a:r>
              <a:rPr lang="en-US" sz="4000" b="1" i="1" baseline="-25000" dirty="0">
                <a:solidFill>
                  <a:srgbClr val="C00000"/>
                </a:solidFill>
              </a:rPr>
              <a:t>c</a:t>
            </a:r>
            <a:r>
              <a:rPr lang="en-US" sz="4000" b="1" dirty="0"/>
              <a:t>·</a:t>
            </a:r>
            <a:r>
              <a:rPr lang="en-US" sz="4000" b="1" dirty="0">
                <a:solidFill>
                  <a:srgbClr val="C00000"/>
                </a:solidFill>
              </a:rPr>
              <a:t>L</a:t>
            </a:r>
            <a:r>
              <a:rPr lang="en-US" sz="4000" b="1" dirty="0"/>
              <a:t>/</a:t>
            </a:r>
            <a:r>
              <a:rPr lang="en-US" sz="4000" b="1" dirty="0">
                <a:solidFill>
                  <a:srgbClr val="00B050"/>
                </a:solidFill>
              </a:rPr>
              <a:t>T</a:t>
            </a:r>
            <a:r>
              <a:rPr lang="en-US" sz="4000" b="1" baseline="-25000" dirty="0">
                <a:solidFill>
                  <a:srgbClr val="00B050"/>
                </a:solidFill>
              </a:rPr>
              <a:t>g</a:t>
            </a:r>
          </a:p>
          <a:p>
            <a:pPr algn="ctr"/>
            <a:endParaRPr lang="en-US" sz="4000" b="1" baseline="-25000" dirty="0">
              <a:solidFill>
                <a:srgbClr val="00B050"/>
              </a:solidFill>
            </a:endParaRPr>
          </a:p>
          <a:p>
            <a:pPr algn="ctr"/>
            <a:r>
              <a:rPr lang="en-US" sz="2200" dirty="0"/>
              <a:t>(There is nobody at the nearby ~10 stars)</a:t>
            </a:r>
            <a:endParaRPr lang="en-US" sz="4000" b="1" dirty="0"/>
          </a:p>
        </p:txBody>
      </p:sp>
    </p:spTree>
    <p:extLst>
      <p:ext uri="{BB962C8B-B14F-4D97-AF65-F5344CB8AC3E}">
        <p14:creationId xmlns:p14="http://schemas.microsoft.com/office/powerpoint/2010/main" val="62606173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5"/>
            <a:ext cx="8229600" cy="1143000"/>
          </a:xfrm>
        </p:spPr>
        <p:txBody>
          <a:bodyPr>
            <a:normAutofit fontScale="90000"/>
          </a:bodyPr>
          <a:lstStyle/>
          <a:p>
            <a:r>
              <a:rPr lang="en-US" dirty="0"/>
              <a:t>Detection Radius (split the slide)</a:t>
            </a:r>
          </a:p>
        </p:txBody>
      </p:sp>
      <p:sp>
        <p:nvSpPr>
          <p:cNvPr id="3" name="Content Placeholder 2"/>
          <p:cNvSpPr>
            <a:spLocks noGrp="1"/>
          </p:cNvSpPr>
          <p:nvPr>
            <p:ph idx="1"/>
          </p:nvPr>
        </p:nvSpPr>
        <p:spPr>
          <a:xfrm>
            <a:off x="457200" y="1524000"/>
            <a:ext cx="8229600" cy="4525963"/>
          </a:xfrm>
        </p:spPr>
        <p:txBody>
          <a:bodyPr>
            <a:normAutofit fontScale="25000" lnSpcReduction="20000"/>
          </a:bodyPr>
          <a:lstStyle/>
          <a:p>
            <a:r>
              <a:rPr lang="en-US" dirty="0"/>
              <a:t>At any historic point in time, what was the distance where a civilization on Earth would be able to detect another civilization at the same level of development? (Not actively </a:t>
            </a:r>
            <a:r>
              <a:rPr lang="en-US" dirty="0" err="1"/>
              <a:t>communicationg</a:t>
            </a:r>
            <a:r>
              <a:rPr lang="en-US" dirty="0"/>
              <a:t>)</a:t>
            </a:r>
          </a:p>
          <a:p>
            <a:r>
              <a:rPr lang="en-US" dirty="0"/>
              <a:t>~30,000 BC: ~1000 km.</a:t>
            </a:r>
          </a:p>
          <a:p>
            <a:pPr lvl="1"/>
            <a:r>
              <a:rPr lang="en-US" dirty="0"/>
              <a:t>Two language </a:t>
            </a:r>
            <a:r>
              <a:rPr lang="en-US" b="1" dirty="0"/>
              <a:t>families</a:t>
            </a:r>
            <a:r>
              <a:rPr lang="en-US" dirty="0"/>
              <a:t> maps.</a:t>
            </a:r>
          </a:p>
          <a:p>
            <a:pPr lvl="1"/>
            <a:r>
              <a:rPr lang="en-US" dirty="0"/>
              <a:t>Limited by human’s walking speed and sea faring technology</a:t>
            </a:r>
          </a:p>
          <a:p>
            <a:r>
              <a:rPr lang="en-US" dirty="0"/>
              <a:t>~167 AD: 8000 km on the continent, ~300 km across the sea</a:t>
            </a:r>
          </a:p>
          <a:p>
            <a:pPr lvl="1"/>
            <a:r>
              <a:rPr lang="en-US" dirty="0"/>
              <a:t>First contacts between Rome and China</a:t>
            </a:r>
          </a:p>
          <a:p>
            <a:r>
              <a:rPr lang="en-US" dirty="0"/>
              <a:t>1522: 20,000 km </a:t>
            </a:r>
          </a:p>
          <a:p>
            <a:pPr lvl="1"/>
            <a:r>
              <a:rPr lang="en-US" dirty="0"/>
              <a:t>Planet circumnavigation by Magellan</a:t>
            </a:r>
          </a:p>
          <a:p>
            <a:r>
              <a:rPr lang="en-US" dirty="0"/>
              <a:t>~1630: &lt;culture shift&gt;</a:t>
            </a:r>
          </a:p>
          <a:p>
            <a:r>
              <a:rPr lang="en-US" dirty="0"/>
              <a:t>~1750: 400,000 km (Moon)</a:t>
            </a:r>
          </a:p>
          <a:p>
            <a:pPr lvl="1"/>
            <a:r>
              <a:rPr lang="en-US" dirty="0"/>
              <a:t>“The observations of </a:t>
            </a:r>
            <a:r>
              <a:rPr lang="en-US" dirty="0" err="1"/>
              <a:t>Fraunhofer</a:t>
            </a:r>
            <a:r>
              <a:rPr lang="en-US" dirty="0"/>
              <a:t> (1823) &lt;…&gt; it must be concluded that there is no atmosphere in the moon, a conclusion previously arrived at from the circumstance that during an occultation no refraction is perceived on the moon's limb when a star disappears behind the disk." ”</a:t>
            </a:r>
          </a:p>
          <a:p>
            <a:pPr lvl="1"/>
            <a:r>
              <a:rPr lang="en-US" dirty="0"/>
              <a:t>“At the start of the 19th century, improvements in the size and quality of telescope optics proved a significant advance in observation capability. Most notable among these enhancements was the two-component </a:t>
            </a:r>
            <a:r>
              <a:rPr lang="en-US" dirty="0">
                <a:hlinkClick r:id="rId3" action="ppaction://hlinkfile" tooltip="Achromatic lens"/>
              </a:rPr>
              <a:t>achromatic lens</a:t>
            </a:r>
            <a:r>
              <a:rPr lang="en-US" dirty="0"/>
              <a:t> of the German optician </a:t>
            </a:r>
            <a:r>
              <a:rPr lang="en-US" dirty="0">
                <a:hlinkClick r:id="rId4" action="ppaction://hlinkfile" tooltip="Joseph von Fraunhofer"/>
              </a:rPr>
              <a:t>Joseph von </a:t>
            </a:r>
            <a:r>
              <a:rPr lang="en-US" dirty="0" err="1">
                <a:hlinkClick r:id="rId4" action="ppaction://hlinkfile" tooltip="Joseph von Fraunhofer"/>
              </a:rPr>
              <a:t>Fraunhofer</a:t>
            </a:r>
            <a:r>
              <a:rPr lang="en-US" dirty="0"/>
              <a:t> that essentially eliminated </a:t>
            </a:r>
            <a:r>
              <a:rPr lang="en-US" dirty="0">
                <a:hlinkClick r:id="rId5" action="ppaction://hlinkfile" tooltip="Coma (optics)"/>
              </a:rPr>
              <a:t>coma</a:t>
            </a:r>
            <a:r>
              <a:rPr lang="en-US" dirty="0"/>
              <a:t> &lt;…&gt;. By 1812, </a:t>
            </a:r>
            <a:r>
              <a:rPr lang="en-US" dirty="0" err="1"/>
              <a:t>Fraunhofer</a:t>
            </a:r>
            <a:r>
              <a:rPr lang="en-US" dirty="0"/>
              <a:t> had succeeded in creating an achromatic objective lens 190 mm (7.5 in) in diameter.”</a:t>
            </a:r>
          </a:p>
          <a:p>
            <a:pPr lvl="1"/>
            <a:r>
              <a:rPr lang="en-US" dirty="0"/>
              <a:t>1657: Huygens 100x telescope </a:t>
            </a:r>
            <a:r>
              <a:rPr lang="en-US" dirty="0">
                <a:sym typeface="Wingdings" pitchFamily="2" charset="2"/>
              </a:rPr>
              <a:t> 2.2 km on the Moon</a:t>
            </a:r>
            <a:endParaRPr lang="en-US" dirty="0"/>
          </a:p>
          <a:p>
            <a:pPr lvl="1"/>
            <a:r>
              <a:rPr lang="en-US" dirty="0"/>
              <a:t>“In November 1609 he &lt;Galileo&gt; built a superior telescope with almost 30X magnification” </a:t>
            </a:r>
            <a:r>
              <a:rPr lang="en-US" dirty="0">
                <a:sym typeface="Wingdings" pitchFamily="2" charset="2"/>
              </a:rPr>
              <a:t> to 8 km city on the Moon, London is ~1 mile then; ~3 miles by 1745; ~ 5 miles by 1800. </a:t>
            </a:r>
          </a:p>
          <a:p>
            <a:pPr lvl="1"/>
            <a:r>
              <a:rPr lang="en-US" dirty="0">
                <a:sym typeface="Wingdings" pitchFamily="2" charset="2"/>
              </a:rPr>
              <a:t>“</a:t>
            </a:r>
            <a:r>
              <a:rPr lang="en-US" dirty="0"/>
              <a:t>In 1822, </a:t>
            </a:r>
            <a:r>
              <a:rPr lang="en-US" dirty="0">
                <a:hlinkClick r:id="rId6" action="ppaction://hlinkfile" tooltip="Franz von Gruithuisen"/>
              </a:rPr>
              <a:t>Franz von </a:t>
            </a:r>
            <a:r>
              <a:rPr lang="en-US" dirty="0" err="1">
                <a:hlinkClick r:id="rId6" action="ppaction://hlinkfile" tooltip="Franz von Gruithuisen"/>
              </a:rPr>
              <a:t>Gruithuisen</a:t>
            </a:r>
            <a:r>
              <a:rPr lang="en-US" dirty="0"/>
              <a:t> thought he saw a giant city and evidence of agriculture on the moon, but astronomers using more powerful instruments refuted his claims</a:t>
            </a:r>
            <a:r>
              <a:rPr lang="en-US" dirty="0">
                <a:sym typeface="Wingdings" pitchFamily="2" charset="2"/>
              </a:rPr>
              <a:t>”</a:t>
            </a:r>
            <a:endParaRPr lang="en-US" dirty="0"/>
          </a:p>
          <a:p>
            <a:r>
              <a:rPr lang="en-US" dirty="0"/>
              <a:t>~1930: 50 million km (Venus, Mars)</a:t>
            </a:r>
          </a:p>
          <a:p>
            <a:pPr lvl="1"/>
            <a:r>
              <a:rPr lang="en-US" dirty="0"/>
              <a:t>Telescopes can resolve canals ~5x200 km (with dark vegetation) on Mars</a:t>
            </a:r>
          </a:p>
          <a:p>
            <a:pPr lvl="2"/>
            <a:r>
              <a:rPr lang="en-US" dirty="0"/>
              <a:t>1825 the Erie Canal, 363 miles (584 km) long – heck, there seems to be no vegetation on satellite </a:t>
            </a:r>
            <a:r>
              <a:rPr lang="en-US" dirty="0" err="1"/>
              <a:t>pics</a:t>
            </a:r>
            <a:r>
              <a:rPr lang="en-US" dirty="0"/>
              <a:t>!</a:t>
            </a:r>
          </a:p>
          <a:p>
            <a:pPr lvl="2"/>
            <a:r>
              <a:rPr lang="en-US" dirty="0" err="1"/>
              <a:t>Cros</a:t>
            </a:r>
            <a:r>
              <a:rPr lang="en-US" dirty="0"/>
              <a:t> (1888) was convinced that pinpoints of light observed on Mars and Venus, probably high clouds illuminated by the sun, were the lights of large cities on those planets.</a:t>
            </a:r>
          </a:p>
          <a:p>
            <a:pPr lvl="2"/>
            <a:r>
              <a:rPr lang="en-US" dirty="0"/>
              <a:t>1 </a:t>
            </a:r>
            <a:r>
              <a:rPr lang="en-US" dirty="0" err="1"/>
              <a:t>MWt</a:t>
            </a:r>
            <a:r>
              <a:rPr lang="en-US" dirty="0"/>
              <a:t> city lights are +22.2m from 50 Gm. Pluto discovered in 1930 is  +14. Telescope limits around 17 then. Problem: we don’t see nights on Mars. But works for Venus. ~1940</a:t>
            </a:r>
          </a:p>
          <a:p>
            <a:pPr lvl="2"/>
            <a:r>
              <a:rPr lang="en-US" dirty="0" err="1"/>
              <a:t>Varios</a:t>
            </a:r>
            <a:r>
              <a:rPr lang="en-US" dirty="0"/>
              <a:t> projects (mirrors, etc.) on </a:t>
            </a:r>
            <a:r>
              <a:rPr lang="en-US" dirty="0" err="1"/>
              <a:t>essaging</a:t>
            </a:r>
            <a:r>
              <a:rPr lang="en-US" dirty="0"/>
              <a:t> Martians: 1870s – 1920s.</a:t>
            </a:r>
          </a:p>
          <a:p>
            <a:r>
              <a:rPr lang="en-US" dirty="0"/>
              <a:t>1992: several </a:t>
            </a:r>
            <a:r>
              <a:rPr lang="en-US" dirty="0" err="1"/>
              <a:t>ly</a:t>
            </a:r>
            <a:r>
              <a:rPr lang="en-US" dirty="0"/>
              <a:t>:</a:t>
            </a:r>
          </a:p>
          <a:p>
            <a:pPr lvl="1"/>
            <a:r>
              <a:rPr lang="en-US" dirty="0"/>
              <a:t>Leaks of United States Naval Space Surveillance System: 28% of sky, 0.1Hz, 7 sec/day == 60 </a:t>
            </a:r>
            <a:r>
              <a:rPr lang="en-US" dirty="0" err="1"/>
              <a:t>ly</a:t>
            </a:r>
            <a:r>
              <a:rPr lang="en-US" dirty="0"/>
              <a:t>.</a:t>
            </a:r>
          </a:p>
          <a:p>
            <a:pPr lvl="1"/>
            <a:r>
              <a:rPr lang="en-US" dirty="0"/>
              <a:t>ARECIBO: 9 to 4000 </a:t>
            </a:r>
            <a:r>
              <a:rPr lang="en-US" dirty="0" err="1"/>
              <a:t>ly</a:t>
            </a:r>
            <a:r>
              <a:rPr lang="en-US" dirty="0"/>
              <a:t> depending on luck and assumptions.</a:t>
            </a:r>
          </a:p>
          <a:p>
            <a:pPr lvl="1"/>
            <a:r>
              <a:rPr lang="en-US" dirty="0"/>
              <a:t>BMEWS: targeted 19, sky survey 0.7</a:t>
            </a:r>
          </a:p>
          <a:p>
            <a:pPr lvl="1"/>
            <a:r>
              <a:rPr lang="en-US" dirty="0"/>
              <a:t>Dumping nuclear waste on the star: isotopes of </a:t>
            </a:r>
            <a:r>
              <a:rPr lang="en-US" dirty="0" err="1"/>
              <a:t>Tc</a:t>
            </a:r>
            <a:r>
              <a:rPr lang="en-US" dirty="0"/>
              <a:t>, </a:t>
            </a:r>
            <a:r>
              <a:rPr lang="en-US" dirty="0" err="1"/>
              <a:t>Pr</a:t>
            </a:r>
            <a:r>
              <a:rPr lang="en-US" dirty="0"/>
              <a:t>, </a:t>
            </a:r>
            <a:r>
              <a:rPr lang="en-US" dirty="0" err="1"/>
              <a:t>Nd</a:t>
            </a:r>
            <a:r>
              <a:rPr lang="en-US" dirty="0"/>
              <a:t>, </a:t>
            </a:r>
            <a:r>
              <a:rPr lang="en-US" dirty="0" err="1"/>
              <a:t>Pu</a:t>
            </a:r>
            <a:r>
              <a:rPr lang="en-US" dirty="0"/>
              <a:t>, Ba/</a:t>
            </a:r>
            <a:r>
              <a:rPr lang="en-US" dirty="0" err="1"/>
              <a:t>Zr</a:t>
            </a:r>
            <a:r>
              <a:rPr lang="en-US" dirty="0"/>
              <a:t> ratio: thousands light years!</a:t>
            </a:r>
          </a:p>
          <a:p>
            <a:pPr lvl="1"/>
            <a:r>
              <a:rPr lang="en-US" dirty="0"/>
              <a:t>X-rays from space nuclear explosions: 400 au. Omnidirectional, hard to miss. Broadband.</a:t>
            </a:r>
          </a:p>
          <a:p>
            <a:pPr lvl="1"/>
            <a:r>
              <a:rPr lang="en-US" dirty="0"/>
              <a:t>UHF TV Carrier is about 0.3 LY (picture itself 2.5 AU only). </a:t>
            </a:r>
          </a:p>
          <a:p>
            <a:pPr lvl="1"/>
            <a:r>
              <a:rPr lang="en-US" dirty="0" err="1"/>
              <a:t>Ttitirum</a:t>
            </a:r>
            <a:r>
              <a:rPr lang="en-US" dirty="0"/>
              <a:t> </a:t>
            </a:r>
            <a:r>
              <a:rPr lang="en-US" dirty="0" err="1"/>
              <a:t>signaturs</a:t>
            </a:r>
            <a:r>
              <a:rPr lang="en-US" dirty="0"/>
              <a:t> in the </a:t>
            </a:r>
            <a:r>
              <a:rPr lang="en-US" dirty="0" err="1"/>
              <a:t>atrmospheres</a:t>
            </a:r>
            <a:r>
              <a:rPr lang="en-US" dirty="0"/>
              <a:t> (if extensive leaks or nuclear war): at </a:t>
            </a:r>
            <a:r>
              <a:rPr lang="en-US" dirty="0" err="1"/>
              <a:t>elast</a:t>
            </a:r>
            <a:r>
              <a:rPr lang="en-US" dirty="0"/>
              <a:t> a few </a:t>
            </a:r>
            <a:r>
              <a:rPr lang="en-US" dirty="0" err="1"/>
              <a:t>ly</a:t>
            </a:r>
            <a:endParaRPr lang="en-US" dirty="0"/>
          </a:p>
          <a:p>
            <a:r>
              <a:rPr lang="en-US" dirty="0"/>
              <a:t>2011: </a:t>
            </a:r>
          </a:p>
          <a:p>
            <a:pPr lvl="1"/>
            <a:r>
              <a:rPr lang="en-US" dirty="0"/>
              <a:t>http://en.wikipedia.org/wiki/Allen_Telescope_Array improves over ARESIBO by survey capabilities by a factor of ~10 at least</a:t>
            </a:r>
          </a:p>
          <a:p>
            <a:pPr lvl="1"/>
            <a:r>
              <a:rPr lang="en-US" dirty="0"/>
              <a:t>http://en.wikipedia.org/wiki/Terrestrial_Planet_Finder cancelled</a:t>
            </a:r>
          </a:p>
          <a:p>
            <a:r>
              <a:rPr lang="en-US" dirty="0"/>
              <a:t>2024:  2 </a:t>
            </a:r>
            <a:r>
              <a:rPr lang="en-US" dirty="0" err="1"/>
              <a:t>l.y</a:t>
            </a:r>
            <a:r>
              <a:rPr lang="en-US" dirty="0"/>
              <a:t>. TV, 5 </a:t>
            </a:r>
            <a:r>
              <a:rPr lang="en-US" dirty="0" err="1"/>
              <a:t>ly</a:t>
            </a:r>
            <a:r>
              <a:rPr lang="en-US" dirty="0"/>
              <a:t> sky surveys for radars, ~100 </a:t>
            </a:r>
            <a:r>
              <a:rPr lang="en-US" dirty="0" err="1"/>
              <a:t>ly</a:t>
            </a:r>
            <a:r>
              <a:rPr lang="en-US" dirty="0"/>
              <a:t> effective detection probably</a:t>
            </a:r>
          </a:p>
          <a:p>
            <a:pPr lvl="1"/>
            <a:r>
              <a:rPr lang="en-US" dirty="0"/>
              <a:t>http://en.wikipedia.org/wiki/Square_Kilometre_Array thousands times faster and 50 times more sensitive</a:t>
            </a:r>
          </a:p>
        </p:txBody>
      </p:sp>
    </p:spTree>
    <p:extLst>
      <p:ext uri="{BB962C8B-B14F-4D97-AF65-F5344CB8AC3E}">
        <p14:creationId xmlns:p14="http://schemas.microsoft.com/office/powerpoint/2010/main" val="13120162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When are we? (Change format to http://en.wikipedia.org/wiki/Timeline_of_evolution?</a:t>
            </a:r>
          </a:p>
        </p:txBody>
      </p:sp>
      <p:sp>
        <p:nvSpPr>
          <p:cNvPr id="3" name="Content Placeholder 2"/>
          <p:cNvSpPr>
            <a:spLocks noGrp="1"/>
          </p:cNvSpPr>
          <p:nvPr>
            <p:ph idx="1"/>
          </p:nvPr>
        </p:nvSpPr>
        <p:spPr>
          <a:xfrm>
            <a:off x="7162800" y="19050"/>
            <a:ext cx="1981200" cy="5257800"/>
          </a:xfrm>
        </p:spPr>
        <p:txBody>
          <a:bodyPr>
            <a:normAutofit fontScale="25000" lnSpcReduction="20000"/>
          </a:bodyPr>
          <a:lstStyle/>
          <a:p>
            <a:r>
              <a:rPr lang="en-US" dirty="0"/>
              <a:t>-infinity: Likely, no space and time as we know it</a:t>
            </a:r>
          </a:p>
          <a:p>
            <a:r>
              <a:rPr lang="en-US" dirty="0"/>
              <a:t>-13.6 billion years: Universe was born in a mighty explosion from essentially a dot</a:t>
            </a:r>
          </a:p>
          <a:p>
            <a:pPr lvl="1"/>
            <a:r>
              <a:rPr lang="en-US" dirty="0"/>
              <a:t>List couple of stages, with times, sizes?</a:t>
            </a:r>
          </a:p>
          <a:p>
            <a:pPr lvl="1"/>
            <a:r>
              <a:rPr lang="en-US" dirty="0"/>
              <a:t>Yes: mention formation of H, He, and other </a:t>
            </a:r>
            <a:r>
              <a:rPr lang="en-US" dirty="0" err="1"/>
              <a:t>primordials</a:t>
            </a:r>
            <a:r>
              <a:rPr lang="en-US" dirty="0"/>
              <a:t>.  No other elements.</a:t>
            </a:r>
          </a:p>
          <a:p>
            <a:r>
              <a:rPr lang="en-US" dirty="0"/>
              <a:t>Steps on matter formation, use this </a:t>
            </a:r>
            <a:r>
              <a:rPr lang="en-US" dirty="0">
                <a:hlinkClick r:id="rId3"/>
              </a:rPr>
              <a:t>http://www.whoi.edu/cms/files/Slides02_68243.pdf</a:t>
            </a:r>
            <a:r>
              <a:rPr lang="en-US" dirty="0"/>
              <a:t> </a:t>
            </a:r>
          </a:p>
          <a:p>
            <a:r>
              <a:rPr lang="en-US" dirty="0"/>
              <a:t>-…: formation of first stars</a:t>
            </a:r>
          </a:p>
          <a:p>
            <a:pPr lvl="1"/>
            <a:r>
              <a:rPr lang="en-US" dirty="0"/>
              <a:t>The brightest stars live “only” … years and die in tremendous explosions known as supernova</a:t>
            </a:r>
          </a:p>
          <a:p>
            <a:pPr lvl="1"/>
            <a:r>
              <a:rPr lang="en-US" dirty="0"/>
              <a:t>Stars like our Sun live for ~10 billion years</a:t>
            </a:r>
          </a:p>
          <a:p>
            <a:pPr lvl="1"/>
            <a:r>
              <a:rPr lang="en-US" dirty="0"/>
              <a:t>The faintest stars live over …trillion years</a:t>
            </a:r>
          </a:p>
          <a:p>
            <a:r>
              <a:rPr lang="en-US" dirty="0"/>
              <a:t>-…: formation of first galaxies</a:t>
            </a:r>
          </a:p>
          <a:p>
            <a:r>
              <a:rPr lang="en-US" dirty="0"/>
              <a:t>-… to …: slow accumulation of heavy elements via stars lifecycle</a:t>
            </a:r>
          </a:p>
          <a:p>
            <a:pPr lvl="1"/>
            <a:r>
              <a:rPr lang="en-US" dirty="0"/>
              <a:t>Carbon, oxygen, nitrogen, </a:t>
            </a:r>
            <a:r>
              <a:rPr lang="en-US" dirty="0" err="1"/>
              <a:t>calcum</a:t>
            </a:r>
            <a:r>
              <a:rPr lang="en-US" dirty="0"/>
              <a:t>, iron are all born </a:t>
            </a:r>
            <a:r>
              <a:rPr lang="en-US" b="1" dirty="0"/>
              <a:t>only</a:t>
            </a:r>
            <a:r>
              <a:rPr lang="en-US" dirty="0"/>
              <a:t> in stars</a:t>
            </a:r>
          </a:p>
          <a:p>
            <a:pPr lvl="1"/>
            <a:r>
              <a:rPr lang="en-US" dirty="0"/>
              <a:t>Our plant, bodies and this building around have all been a part of a supernova explosion some time ago</a:t>
            </a:r>
          </a:p>
          <a:p>
            <a:r>
              <a:rPr lang="en-US" dirty="0"/>
              <a:t>-…: formation of Solar System and Earth</a:t>
            </a:r>
          </a:p>
          <a:p>
            <a:r>
              <a:rPr lang="en-US" dirty="0"/>
              <a:t>-3.6 billion years: first traces of life on Earth (this tells us life emerges pretty fast as conditions arise)</a:t>
            </a:r>
          </a:p>
          <a:p>
            <a:r>
              <a:rPr lang="en-US" dirty="0"/>
              <a:t>-…: first multicellular organisms</a:t>
            </a:r>
          </a:p>
          <a:p>
            <a:r>
              <a:rPr lang="en-US" dirty="0"/>
              <a:t>-… to …: era of </a:t>
            </a:r>
            <a:r>
              <a:rPr lang="en-US" dirty="0" err="1"/>
              <a:t>dynosaurs</a:t>
            </a:r>
            <a:endParaRPr lang="en-US" dirty="0"/>
          </a:p>
          <a:p>
            <a:r>
              <a:rPr lang="en-US" dirty="0"/>
              <a:t>-…: probably first intelligent human</a:t>
            </a:r>
          </a:p>
          <a:p>
            <a:r>
              <a:rPr lang="en-US" dirty="0"/>
              <a:t>-…: contemporary humans</a:t>
            </a:r>
          </a:p>
          <a:p>
            <a:r>
              <a:rPr lang="en-US" dirty="0"/>
              <a:t>-…: </a:t>
            </a:r>
            <a:r>
              <a:rPr lang="ru-RU" dirty="0"/>
              <a:t>письменность и цивилизация</a:t>
            </a:r>
          </a:p>
          <a:p>
            <a:r>
              <a:rPr lang="en-US" dirty="0"/>
              <a:t>-…: industrial civilization, search for extraterrestrial life, spaceflight.</a:t>
            </a:r>
          </a:p>
        </p:txBody>
      </p:sp>
      <p:graphicFrame>
        <p:nvGraphicFramePr>
          <p:cNvPr id="4" name="Table 3"/>
          <p:cNvGraphicFramePr>
            <a:graphicFrameLocks noGrp="1"/>
          </p:cNvGraphicFramePr>
          <p:nvPr>
            <p:extLst>
              <p:ext uri="{D42A27DB-BD31-4B8C-83A1-F6EECF244321}">
                <p14:modId xmlns:p14="http://schemas.microsoft.com/office/powerpoint/2010/main" val="3752488398"/>
              </p:ext>
            </p:extLst>
          </p:nvPr>
        </p:nvGraphicFramePr>
        <p:xfrm>
          <a:off x="152400" y="0"/>
          <a:ext cx="7315200" cy="9326880"/>
        </p:xfrm>
        <a:graphic>
          <a:graphicData uri="http://schemas.openxmlformats.org/drawingml/2006/table">
            <a:tbl>
              <a:tblPr firstRow="1" bandRow="1">
                <a:tableStyleId>{5C22544A-7EE6-4342-B048-85BDC9FD1C3A}</a:tableStyleId>
              </a:tblPr>
              <a:tblGrid>
                <a:gridCol w="120015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5048250">
                  <a:extLst>
                    <a:ext uri="{9D8B030D-6E8A-4147-A177-3AD203B41FA5}">
                      <a16:colId xmlns:a16="http://schemas.microsoft.com/office/drawing/2014/main" val="20002"/>
                    </a:ext>
                  </a:extLst>
                </a:gridCol>
              </a:tblGrid>
              <a:tr h="187059">
                <a:tc>
                  <a:txBody>
                    <a:bodyPr/>
                    <a:lstStyle/>
                    <a:p>
                      <a:r>
                        <a:rPr lang="en-US" sz="1200" dirty="0"/>
                        <a:t>Time</a:t>
                      </a:r>
                    </a:p>
                  </a:txBody>
                  <a:tcPr/>
                </a:tc>
                <a:tc>
                  <a:txBody>
                    <a:bodyPr/>
                    <a:lstStyle/>
                    <a:p>
                      <a:r>
                        <a:rPr lang="en-US" sz="1200" dirty="0"/>
                        <a:t>Universe Size</a:t>
                      </a:r>
                    </a:p>
                  </a:txBody>
                  <a:tcPr/>
                </a:tc>
                <a:tc>
                  <a:txBody>
                    <a:bodyPr/>
                    <a:lstStyle/>
                    <a:p>
                      <a:r>
                        <a:rPr lang="en-US" sz="1200" dirty="0"/>
                        <a:t>Key events (try bullets format?)</a:t>
                      </a:r>
                    </a:p>
                  </a:txBody>
                  <a:tcPr/>
                </a:tc>
                <a:extLst>
                  <a:ext uri="{0D108BD9-81ED-4DB2-BD59-A6C34878D82A}">
                    <a16:rowId xmlns:a16="http://schemas.microsoft.com/office/drawing/2014/main" val="10000"/>
                  </a:ext>
                </a:extLst>
              </a:tr>
              <a:tr h="187059">
                <a:tc>
                  <a:txBody>
                    <a:bodyPr/>
                    <a:lstStyle/>
                    <a:p>
                      <a:r>
                        <a:rPr lang="en-US" sz="1200" dirty="0"/>
                        <a:t>0 (</a:t>
                      </a:r>
                      <a:r>
                        <a:rPr lang="en-US" sz="1200" dirty="0" err="1"/>
                        <a:t>NaN</a:t>
                      </a:r>
                      <a:r>
                        <a:rPr lang="en-US" sz="1200" dirty="0"/>
                        <a:t>)</a:t>
                      </a:r>
                    </a:p>
                  </a:txBody>
                  <a:tcPr/>
                </a:tc>
                <a:tc>
                  <a:txBody>
                    <a:bodyPr/>
                    <a:lstStyle/>
                    <a:p>
                      <a:r>
                        <a:rPr lang="en-US" sz="1200" dirty="0" err="1"/>
                        <a:t>NaN</a:t>
                      </a:r>
                      <a:endParaRPr lang="en-US" sz="1200" dirty="0"/>
                    </a:p>
                  </a:txBody>
                  <a:tcPr/>
                </a:tc>
                <a:tc>
                  <a:txBody>
                    <a:bodyPr/>
                    <a:lstStyle/>
                    <a:p>
                      <a:r>
                        <a:rPr lang="en-US" sz="1200" baseline="0" dirty="0"/>
                        <a:t>Universe is born in a mighty explosion.</a:t>
                      </a:r>
                      <a:endParaRPr lang="en-US" sz="1200" dirty="0"/>
                    </a:p>
                  </a:txBody>
                  <a:tcPr/>
                </a:tc>
                <a:extLst>
                  <a:ext uri="{0D108BD9-81ED-4DB2-BD59-A6C34878D82A}">
                    <a16:rowId xmlns:a16="http://schemas.microsoft.com/office/drawing/2014/main" val="10001"/>
                  </a:ext>
                </a:extLst>
              </a:tr>
              <a:tr h="187059">
                <a:tc>
                  <a:txBody>
                    <a:bodyPr/>
                    <a:lstStyle/>
                    <a:p>
                      <a:r>
                        <a:rPr lang="en-US" sz="1200" i="1" dirty="0"/>
                        <a:t>10</a:t>
                      </a:r>
                      <a:r>
                        <a:rPr lang="en-US" sz="1200" i="1" baseline="30000" dirty="0"/>
                        <a:t>–43</a:t>
                      </a:r>
                      <a:r>
                        <a:rPr lang="en-US" sz="1200" i="1" dirty="0"/>
                        <a:t> s</a:t>
                      </a:r>
                      <a:endParaRPr lang="en-US" sz="1200" dirty="0"/>
                    </a:p>
                  </a:txBody>
                  <a:tcPr/>
                </a:tc>
                <a:tc>
                  <a:txBody>
                    <a:bodyPr/>
                    <a:lstStyle/>
                    <a:p>
                      <a:r>
                        <a:rPr lang="en-US" sz="1200" i="1" dirty="0"/>
                        <a:t>10</a:t>
                      </a:r>
                      <a:r>
                        <a:rPr lang="en-US" sz="1200" i="1" baseline="30000" dirty="0"/>
                        <a:t>–48</a:t>
                      </a:r>
                      <a:r>
                        <a:rPr lang="en-US" sz="1200" i="1" baseline="0" dirty="0"/>
                        <a:t> m</a:t>
                      </a:r>
                      <a:endParaRPr lang="en-US" sz="1200" dirty="0"/>
                    </a:p>
                  </a:txBody>
                  <a:tcPr/>
                </a:tc>
                <a:tc>
                  <a:txBody>
                    <a:bodyPr/>
                    <a:lstStyle/>
                    <a:p>
                      <a:r>
                        <a:rPr lang="en-US" sz="1200" dirty="0"/>
                        <a:t>Origin of space</a:t>
                      </a:r>
                      <a:r>
                        <a:rPr lang="en-US" sz="1200" baseline="0" dirty="0"/>
                        <a:t> &amp; time</a:t>
                      </a:r>
                      <a:endParaRPr lang="en-US" sz="1200" dirty="0"/>
                    </a:p>
                  </a:txBody>
                  <a:tcPr/>
                </a:tc>
                <a:extLst>
                  <a:ext uri="{0D108BD9-81ED-4DB2-BD59-A6C34878D82A}">
                    <a16:rowId xmlns:a16="http://schemas.microsoft.com/office/drawing/2014/main" val="10002"/>
                  </a:ext>
                </a:extLst>
              </a:tr>
              <a:tr h="187059">
                <a:tc>
                  <a:txBody>
                    <a:bodyPr/>
                    <a:lstStyle/>
                    <a:p>
                      <a:r>
                        <a:rPr lang="en-US" sz="1200" i="1" dirty="0"/>
                        <a:t>10</a:t>
                      </a:r>
                      <a:r>
                        <a:rPr lang="en-US" sz="1200" i="1" baseline="30000" dirty="0"/>
                        <a:t>–36</a:t>
                      </a:r>
                      <a:r>
                        <a:rPr lang="en-US" sz="1200" i="1" dirty="0"/>
                        <a:t> s</a:t>
                      </a:r>
                      <a:endParaRPr lang="en-US" sz="1200" dirty="0"/>
                    </a:p>
                  </a:txBody>
                  <a:tcPr/>
                </a:tc>
                <a:tc>
                  <a:txBody>
                    <a:bodyPr/>
                    <a:lstStyle/>
                    <a:p>
                      <a:r>
                        <a:rPr lang="en-US" sz="1200" i="1" dirty="0"/>
                        <a:t>10</a:t>
                      </a:r>
                      <a:r>
                        <a:rPr lang="en-US" sz="1200" i="1" baseline="30000" dirty="0"/>
                        <a:t>–45</a:t>
                      </a:r>
                      <a:r>
                        <a:rPr lang="en-US" sz="1200" i="1" baseline="0" dirty="0"/>
                        <a:t> m</a:t>
                      </a:r>
                      <a:endParaRPr lang="en-US" sz="1200" dirty="0"/>
                    </a:p>
                  </a:txBody>
                  <a:tcPr/>
                </a:tc>
                <a:tc>
                  <a:txBody>
                    <a:bodyPr/>
                    <a:lstStyle/>
                    <a:p>
                      <a:r>
                        <a:rPr lang="en-US" sz="1200" dirty="0"/>
                        <a:t>Separation of gravity, strong force, and matter</a:t>
                      </a:r>
                    </a:p>
                  </a:txBody>
                  <a:tcPr/>
                </a:tc>
                <a:extLst>
                  <a:ext uri="{0D108BD9-81ED-4DB2-BD59-A6C34878D82A}">
                    <a16:rowId xmlns:a16="http://schemas.microsoft.com/office/drawing/2014/main" val="10003"/>
                  </a:ext>
                </a:extLst>
              </a:tr>
              <a:tr h="3117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a:t>10</a:t>
                      </a:r>
                      <a:r>
                        <a:rPr lang="en-US" sz="1200" i="1" baseline="30000" dirty="0"/>
                        <a:t>–32</a:t>
                      </a:r>
                      <a:r>
                        <a:rPr lang="en-US" sz="1200" i="1" dirty="0"/>
                        <a:t> s</a:t>
                      </a:r>
                      <a:endParaRPr lang="en-US" sz="1200" dirty="0"/>
                    </a:p>
                  </a:txBody>
                  <a:tcPr/>
                </a:tc>
                <a:tc>
                  <a:txBody>
                    <a:bodyPr/>
                    <a:lstStyle/>
                    <a:p>
                      <a:r>
                        <a:rPr lang="en-US" sz="1200" dirty="0"/>
                        <a:t>1 m</a:t>
                      </a:r>
                    </a:p>
                  </a:txBody>
                  <a:tcPr/>
                </a:tc>
                <a:tc>
                  <a:txBody>
                    <a:bodyPr/>
                    <a:lstStyle/>
                    <a:p>
                      <a:r>
                        <a:rPr lang="en-US" sz="1200" dirty="0"/>
                        <a:t>Rapid inflation</a:t>
                      </a:r>
                      <a:r>
                        <a:rPr lang="en-US" sz="1200" baseline="0" dirty="0"/>
                        <a:t> of space driven by vacuum pressure. Quark-gluon plasma.</a:t>
                      </a:r>
                      <a:endParaRPr lang="en-US" sz="1200" dirty="0"/>
                    </a:p>
                  </a:txBody>
                  <a:tcPr/>
                </a:tc>
                <a:extLst>
                  <a:ext uri="{0D108BD9-81ED-4DB2-BD59-A6C34878D82A}">
                    <a16:rowId xmlns:a16="http://schemas.microsoft.com/office/drawing/2014/main" val="10004"/>
                  </a:ext>
                </a:extLst>
              </a:tr>
              <a:tr h="401309">
                <a:tc>
                  <a:txBody>
                    <a:bodyPr/>
                    <a:lstStyle/>
                    <a:p>
                      <a:r>
                        <a:rPr lang="en-US" sz="1200" dirty="0"/>
                        <a:t>&lt;1 s</a:t>
                      </a:r>
                    </a:p>
                  </a:txBody>
                  <a:tcPr/>
                </a:tc>
                <a:tc>
                  <a:txBody>
                    <a:bodyPr/>
                    <a:lstStyle/>
                    <a:p>
                      <a:r>
                        <a:rPr lang="en-US" sz="1200" dirty="0"/>
                        <a:t>~10 </a:t>
                      </a:r>
                      <a:r>
                        <a:rPr lang="en-US" sz="1200" dirty="0" err="1"/>
                        <a:t>ly</a:t>
                      </a:r>
                      <a:endParaRPr lang="en-US" sz="1200" dirty="0"/>
                    </a:p>
                  </a:txBody>
                  <a:tcPr/>
                </a:tc>
                <a:tc>
                  <a:txBody>
                    <a:bodyPr/>
                    <a:lstStyle/>
                    <a:p>
                      <a:r>
                        <a:rPr lang="en-US" sz="1200" dirty="0"/>
                        <a:t>Origin</a:t>
                      </a:r>
                      <a:r>
                        <a:rPr lang="en-US" sz="1200" baseline="0" dirty="0"/>
                        <a:t> of mass. </a:t>
                      </a:r>
                      <a:r>
                        <a:rPr lang="en-US" sz="1200" dirty="0"/>
                        <a:t>Matter dominates antimatter.</a:t>
                      </a:r>
                      <a:r>
                        <a:rPr lang="en-US" sz="1200" baseline="0" dirty="0"/>
                        <a:t> </a:t>
                      </a:r>
                      <a:r>
                        <a:rPr lang="en-US" sz="1200" dirty="0"/>
                        <a:t>Separation of all 4 forces. Production of protons and</a:t>
                      </a:r>
                      <a:r>
                        <a:rPr lang="en-US" sz="1200" baseline="0" dirty="0"/>
                        <a:t> neutrons. Neutrinos decoupling</a:t>
                      </a:r>
                      <a:endParaRPr lang="en-US" sz="1200" dirty="0"/>
                    </a:p>
                  </a:txBody>
                  <a:tcPr/>
                </a:tc>
                <a:extLst>
                  <a:ext uri="{0D108BD9-81ED-4DB2-BD59-A6C34878D82A}">
                    <a16:rowId xmlns:a16="http://schemas.microsoft.com/office/drawing/2014/main" val="10005"/>
                  </a:ext>
                </a:extLst>
              </a:tr>
              <a:tr h="311765">
                <a:tc>
                  <a:txBody>
                    <a:bodyPr/>
                    <a:lstStyle/>
                    <a:p>
                      <a:r>
                        <a:rPr lang="en-US" sz="1200" dirty="0"/>
                        <a:t>~10 seconds</a:t>
                      </a:r>
                    </a:p>
                  </a:txBody>
                  <a:tcPr/>
                </a:tc>
                <a:tc>
                  <a:txBody>
                    <a:bodyPr/>
                    <a:lstStyle/>
                    <a:p>
                      <a:r>
                        <a:rPr lang="en-US" sz="1200" dirty="0"/>
                        <a:t>~30 </a:t>
                      </a:r>
                      <a:r>
                        <a:rPr lang="en-US" sz="1200" dirty="0" err="1"/>
                        <a:t>ly</a:t>
                      </a:r>
                      <a:endParaRPr lang="en-US" sz="1200" dirty="0"/>
                    </a:p>
                  </a:txBody>
                  <a:tcPr/>
                </a:tc>
                <a:tc>
                  <a:txBody>
                    <a:bodyPr/>
                    <a:lstStyle/>
                    <a:p>
                      <a:r>
                        <a:rPr lang="en-US" sz="1200" dirty="0"/>
                        <a:t>Annihilation of matter and anti-matter. Matter wins</a:t>
                      </a:r>
                      <a:r>
                        <a:rPr lang="en-US" sz="1200" baseline="0" dirty="0"/>
                        <a:t> 1000000001:1000000000, the rest turns into light</a:t>
                      </a:r>
                      <a:endParaRPr lang="en-US" sz="1200" dirty="0"/>
                    </a:p>
                  </a:txBody>
                  <a:tcPr/>
                </a:tc>
                <a:extLst>
                  <a:ext uri="{0D108BD9-81ED-4DB2-BD59-A6C34878D82A}">
                    <a16:rowId xmlns:a16="http://schemas.microsoft.com/office/drawing/2014/main" val="10006"/>
                  </a:ext>
                </a:extLst>
              </a:tr>
              <a:tr h="187059">
                <a:tc>
                  <a:txBody>
                    <a:bodyPr/>
                    <a:lstStyle/>
                    <a:p>
                      <a:r>
                        <a:rPr lang="en-US" sz="1200" dirty="0"/>
                        <a:t>~100</a:t>
                      </a:r>
                      <a:r>
                        <a:rPr lang="en-US" sz="1200" baseline="0" dirty="0"/>
                        <a:t> seconds</a:t>
                      </a:r>
                      <a:endParaRPr lang="en-US" sz="1200" dirty="0"/>
                    </a:p>
                  </a:txBody>
                  <a:tcPr/>
                </a:tc>
                <a:tc>
                  <a:txBody>
                    <a:bodyPr/>
                    <a:lstStyle/>
                    <a:p>
                      <a:r>
                        <a:rPr lang="en-US" sz="1200" dirty="0"/>
                        <a:t>~100 </a:t>
                      </a:r>
                      <a:r>
                        <a:rPr lang="en-US" sz="1200" dirty="0" err="1"/>
                        <a:t>ly</a:t>
                      </a:r>
                      <a:endParaRPr lang="en-US" sz="1200" dirty="0"/>
                    </a:p>
                  </a:txBody>
                  <a:tcPr/>
                </a:tc>
                <a:tc>
                  <a:txBody>
                    <a:bodyPr/>
                    <a:lstStyle/>
                    <a:p>
                      <a:r>
                        <a:rPr lang="en-US" sz="1200" dirty="0" err="1"/>
                        <a:t>Nucleosynthesis</a:t>
                      </a:r>
                      <a:r>
                        <a:rPr lang="en-US" sz="1200" baseline="0" dirty="0"/>
                        <a:t> of H, He, D, and traces of Li. No other elements produced at that time.</a:t>
                      </a:r>
                      <a:endParaRPr lang="en-US" sz="1200" dirty="0"/>
                    </a:p>
                  </a:txBody>
                  <a:tcPr/>
                </a:tc>
                <a:extLst>
                  <a:ext uri="{0D108BD9-81ED-4DB2-BD59-A6C34878D82A}">
                    <a16:rowId xmlns:a16="http://schemas.microsoft.com/office/drawing/2014/main" val="10007"/>
                  </a:ext>
                </a:extLst>
              </a:tr>
              <a:tr h="311765">
                <a:tc>
                  <a:txBody>
                    <a:bodyPr/>
                    <a:lstStyle/>
                    <a:p>
                      <a:r>
                        <a:rPr lang="en-US" sz="1200" dirty="0"/>
                        <a:t>380,000 years</a:t>
                      </a:r>
                    </a:p>
                  </a:txBody>
                  <a:tcPr/>
                </a:tc>
                <a:tc>
                  <a:txBody>
                    <a:bodyPr/>
                    <a:lstStyle/>
                    <a:p>
                      <a:r>
                        <a:rPr lang="en-US" sz="1200" dirty="0"/>
                        <a:t>~50 </a:t>
                      </a:r>
                      <a:r>
                        <a:rPr lang="en-US" sz="1200" dirty="0" err="1"/>
                        <a:t>Mly</a:t>
                      </a:r>
                      <a:endParaRPr lang="en-US" sz="1200" dirty="0"/>
                    </a:p>
                  </a:txBody>
                  <a:tcPr/>
                </a:tc>
                <a:tc>
                  <a:txBody>
                    <a:bodyPr/>
                    <a:lstStyle/>
                    <a:p>
                      <a:r>
                        <a:rPr lang="en-US" sz="1200" dirty="0"/>
                        <a:t>Recombination</a:t>
                      </a:r>
                      <a:r>
                        <a:rPr lang="en-US" sz="1200" baseline="0" dirty="0"/>
                        <a:t> of atoms, temperature drops to 3000K, Universe is transparent</a:t>
                      </a:r>
                      <a:endParaRPr lang="en-US" sz="1200" dirty="0"/>
                    </a:p>
                  </a:txBody>
                  <a:tcPr/>
                </a:tc>
                <a:extLst>
                  <a:ext uri="{0D108BD9-81ED-4DB2-BD59-A6C34878D82A}">
                    <a16:rowId xmlns:a16="http://schemas.microsoft.com/office/drawing/2014/main" val="10008"/>
                  </a:ext>
                </a:extLst>
              </a:tr>
              <a:tr h="187059">
                <a:tc>
                  <a:txBody>
                    <a:bodyPr/>
                    <a:lstStyle/>
                    <a:p>
                      <a:r>
                        <a:rPr lang="en-US" sz="1200" dirty="0"/>
                        <a:t>0.1</a:t>
                      </a:r>
                      <a:r>
                        <a:rPr lang="en-US" sz="1200" baseline="0" dirty="0"/>
                        <a:t> to 1 By</a:t>
                      </a:r>
                      <a:endParaRPr lang="en-US" sz="1200" dirty="0"/>
                    </a:p>
                  </a:txBody>
                  <a:tcPr/>
                </a:tc>
                <a:tc>
                  <a:txBody>
                    <a:bodyPr/>
                    <a:lstStyle/>
                    <a:p>
                      <a:r>
                        <a:rPr lang="en-US" sz="1200" dirty="0"/>
                        <a:t>~3 </a:t>
                      </a:r>
                      <a:r>
                        <a:rPr lang="en-US" sz="1200" dirty="0" err="1"/>
                        <a:t>Gly</a:t>
                      </a:r>
                      <a:endParaRPr lang="en-US" sz="1200" dirty="0"/>
                    </a:p>
                  </a:txBody>
                  <a:tcPr/>
                </a:tc>
                <a:tc>
                  <a:txBody>
                    <a:bodyPr/>
                    <a:lstStyle/>
                    <a:p>
                      <a:r>
                        <a:rPr lang="en-US" sz="1200" dirty="0"/>
                        <a:t>“Dark ages”</a:t>
                      </a:r>
                      <a:r>
                        <a:rPr lang="en-US" sz="1200" baseline="0" dirty="0"/>
                        <a:t> before formation of first stars</a:t>
                      </a:r>
                      <a:endParaRPr lang="en-US" sz="1200" dirty="0"/>
                    </a:p>
                  </a:txBody>
                  <a:tcPr/>
                </a:tc>
                <a:extLst>
                  <a:ext uri="{0D108BD9-81ED-4DB2-BD59-A6C34878D82A}">
                    <a16:rowId xmlns:a16="http://schemas.microsoft.com/office/drawing/2014/main" val="10009"/>
                  </a:ext>
                </a:extLst>
              </a:tr>
              <a:tr h="311765">
                <a:tc>
                  <a:txBody>
                    <a:bodyPr/>
                    <a:lstStyle/>
                    <a:p>
                      <a:r>
                        <a:rPr lang="en-US" sz="1200" dirty="0"/>
                        <a:t>~0.4 – 0.5 </a:t>
                      </a:r>
                      <a:r>
                        <a:rPr lang="en-US" sz="1200" dirty="0" err="1"/>
                        <a:t>Gy</a:t>
                      </a:r>
                      <a:endParaRPr lang="en-US" sz="1200" dirty="0"/>
                    </a:p>
                  </a:txBody>
                  <a:tcPr/>
                </a:tc>
                <a:tc>
                  <a:txBody>
                    <a:bodyPr/>
                    <a:lstStyle/>
                    <a:p>
                      <a:r>
                        <a:rPr lang="en-US" sz="1200" dirty="0"/>
                        <a:t>A</a:t>
                      </a:r>
                      <a:r>
                        <a:rPr lang="en-US" sz="1200" baseline="0" dirty="0"/>
                        <a:t> few </a:t>
                      </a:r>
                      <a:r>
                        <a:rPr lang="en-US" sz="1200" baseline="0" dirty="0" err="1"/>
                        <a:t>Gly</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Formation</a:t>
                      </a:r>
                      <a:r>
                        <a:rPr lang="en-US" sz="1200" baseline="0" dirty="0"/>
                        <a:t> of first (Population III) stars. Production of elements between Li and Fe begins. Yes, carbon, oxygen, iron are created only in stars. Yes, our planet, bodies and this building around have all been a part of a star explosion some time ago. </a:t>
                      </a:r>
                      <a:r>
                        <a:rPr lang="en-US" sz="1200" dirty="0"/>
                        <a:t>Formation</a:t>
                      </a:r>
                      <a:r>
                        <a:rPr lang="en-US" sz="1200" baseline="0" dirty="0"/>
                        <a:t> of galaxies, including our Milky Way</a:t>
                      </a:r>
                      <a:endParaRPr lang="en-US" sz="1200" dirty="0"/>
                    </a:p>
                  </a:txBody>
                  <a:tcPr/>
                </a:tc>
                <a:extLst>
                  <a:ext uri="{0D108BD9-81ED-4DB2-BD59-A6C34878D82A}">
                    <a16:rowId xmlns:a16="http://schemas.microsoft.com/office/drawing/2014/main" val="10010"/>
                  </a:ext>
                </a:extLst>
              </a:tr>
              <a:tr h="311765">
                <a:tc>
                  <a:txBody>
                    <a:bodyPr/>
                    <a:lstStyle/>
                    <a:p>
                      <a:r>
                        <a:rPr lang="en-US" sz="1200" dirty="0"/>
                        <a:t>(roughly)</a:t>
                      </a:r>
                      <a:r>
                        <a:rPr lang="en-US" sz="1200" baseline="0" dirty="0"/>
                        <a:t> 5 </a:t>
                      </a:r>
                      <a:r>
                        <a:rPr lang="en-US" sz="1200" baseline="0" dirty="0" err="1"/>
                        <a:t>Gy</a:t>
                      </a:r>
                      <a:endParaRPr lang="en-US" sz="1200" dirty="0"/>
                    </a:p>
                  </a:txBody>
                  <a:tcPr/>
                </a:tc>
                <a:tc>
                  <a:txBody>
                    <a:bodyPr/>
                    <a:lstStyle/>
                    <a:p>
                      <a:r>
                        <a:rPr lang="en-US" sz="1200" dirty="0"/>
                        <a:t>~10</a:t>
                      </a:r>
                      <a:r>
                        <a:rPr lang="en-US" sz="1200" baseline="0" dirty="0"/>
                        <a:t> </a:t>
                      </a:r>
                      <a:r>
                        <a:rPr lang="en-US" sz="1200" baseline="0" dirty="0" err="1"/>
                        <a:t>Gly</a:t>
                      </a:r>
                      <a:endParaRPr lang="en-US" sz="1200" dirty="0"/>
                    </a:p>
                  </a:txBody>
                  <a:tcPr/>
                </a:tc>
                <a:tc>
                  <a:txBody>
                    <a:bodyPr/>
                    <a:lstStyle/>
                    <a:p>
                      <a:r>
                        <a:rPr lang="en-US" sz="1200" dirty="0"/>
                        <a:t>Significant number</a:t>
                      </a:r>
                      <a:r>
                        <a:rPr lang="en-US" sz="1200" baseline="0" dirty="0"/>
                        <a:t> of Population I stars form (Sun belongs to that class) with higher % of heavy elements and planets. Elements heavier than Fe form.</a:t>
                      </a:r>
                      <a:endParaRPr lang="en-US" sz="1200" dirty="0"/>
                    </a:p>
                  </a:txBody>
                  <a:tcPr/>
                </a:tc>
                <a:extLst>
                  <a:ext uri="{0D108BD9-81ED-4DB2-BD59-A6C34878D82A}">
                    <a16:rowId xmlns:a16="http://schemas.microsoft.com/office/drawing/2014/main" val="10011"/>
                  </a:ext>
                </a:extLst>
              </a:tr>
              <a:tr h="306110">
                <a:tc>
                  <a:txBody>
                    <a:bodyPr/>
                    <a:lstStyle/>
                    <a:p>
                      <a:r>
                        <a:rPr lang="en-US" sz="1200" dirty="0"/>
                        <a:t>9 </a:t>
                      </a:r>
                      <a:r>
                        <a:rPr lang="en-US" sz="1200" dirty="0" err="1"/>
                        <a:t>Gy</a:t>
                      </a:r>
                      <a:r>
                        <a:rPr lang="en-US" sz="1200" dirty="0"/>
                        <a:t> (4.6 </a:t>
                      </a:r>
                      <a:r>
                        <a:rPr lang="en-US" sz="1200" dirty="0" err="1"/>
                        <a:t>Gy</a:t>
                      </a:r>
                      <a:r>
                        <a:rPr lang="en-US" sz="1200" dirty="0"/>
                        <a:t> ago)</a:t>
                      </a:r>
                    </a:p>
                  </a:txBody>
                  <a:tcPr/>
                </a:tc>
                <a:tc>
                  <a:txBody>
                    <a:bodyPr/>
                    <a:lstStyle/>
                    <a:p>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Formation of Sun, Solar System, and Earth.</a:t>
                      </a:r>
                    </a:p>
                    <a:p>
                      <a:endParaRPr lang="en-US" sz="1200" dirty="0"/>
                    </a:p>
                  </a:txBody>
                  <a:tcPr/>
                </a:tc>
                <a:extLst>
                  <a:ext uri="{0D108BD9-81ED-4DB2-BD59-A6C34878D82A}">
                    <a16:rowId xmlns:a16="http://schemas.microsoft.com/office/drawing/2014/main" val="10012"/>
                  </a:ext>
                </a:extLst>
              </a:tr>
              <a:tr h="311765">
                <a:tc>
                  <a:txBody>
                    <a:bodyPr/>
                    <a:lstStyle/>
                    <a:p>
                      <a:r>
                        <a:rPr lang="en-US" sz="1200" dirty="0"/>
                        <a:t>About</a:t>
                      </a:r>
                      <a:r>
                        <a:rPr lang="en-US" sz="1200" baseline="0" dirty="0"/>
                        <a:t> 4.4 </a:t>
                      </a:r>
                      <a:r>
                        <a:rPr lang="en-US" sz="1200" baseline="0" dirty="0" err="1"/>
                        <a:t>Gy</a:t>
                      </a:r>
                      <a:r>
                        <a:rPr lang="en-US" sz="1200" baseline="0" dirty="0"/>
                        <a:t> ago</a:t>
                      </a:r>
                      <a:endParaRPr lang="en-US" sz="1200" dirty="0"/>
                    </a:p>
                  </a:txBody>
                  <a:tcPr/>
                </a:tc>
                <a:tc>
                  <a:txBody>
                    <a:bodyPr/>
                    <a:lstStyle/>
                    <a:p>
                      <a:endParaRPr lang="en-US" sz="1200" dirty="0"/>
                    </a:p>
                  </a:txBody>
                  <a:tcPr/>
                </a:tc>
                <a:tc>
                  <a:txBody>
                    <a:bodyPr/>
                    <a:lstStyle/>
                    <a:p>
                      <a:r>
                        <a:rPr lang="en-US" sz="1200" dirty="0"/>
                        <a:t>(0.2 </a:t>
                      </a:r>
                      <a:r>
                        <a:rPr lang="en-US" sz="1200" dirty="0" err="1"/>
                        <a:t>Gy</a:t>
                      </a:r>
                      <a:r>
                        <a:rPr lang="en-US" sz="1200" dirty="0"/>
                        <a:t> after Earth formation): formation of crust, oceans;</a:t>
                      </a:r>
                      <a:r>
                        <a:rPr lang="en-US" sz="1200" baseline="0" dirty="0"/>
                        <a:t> temperature on Earth drops below 100 C.</a:t>
                      </a:r>
                      <a:endParaRPr lang="en-US" sz="1200" dirty="0"/>
                    </a:p>
                  </a:txBody>
                  <a:tcPr/>
                </a:tc>
                <a:extLst>
                  <a:ext uri="{0D108BD9-81ED-4DB2-BD59-A6C34878D82A}">
                    <a16:rowId xmlns:a16="http://schemas.microsoft.com/office/drawing/2014/main" val="10013"/>
                  </a:ext>
                </a:extLst>
              </a:tr>
              <a:tr h="187059">
                <a:tc>
                  <a:txBody>
                    <a:bodyPr/>
                    <a:lstStyle/>
                    <a:p>
                      <a:r>
                        <a:rPr lang="en-US" sz="1200" dirty="0"/>
                        <a:t>4.1 </a:t>
                      </a:r>
                      <a:r>
                        <a:rPr lang="en-US" sz="1200" dirty="0" err="1"/>
                        <a:t>Gy</a:t>
                      </a:r>
                      <a:r>
                        <a:rPr lang="en-US" sz="1200" dirty="0"/>
                        <a:t> ago</a:t>
                      </a:r>
                    </a:p>
                  </a:txBody>
                  <a:tcPr/>
                </a:tc>
                <a:tc>
                  <a:txBody>
                    <a:bodyPr/>
                    <a:lstStyle/>
                    <a:p>
                      <a:endParaRPr lang="en-US" sz="1200" dirty="0"/>
                    </a:p>
                  </a:txBody>
                  <a:tcPr/>
                </a:tc>
                <a:tc>
                  <a:txBody>
                    <a:bodyPr/>
                    <a:lstStyle/>
                    <a:p>
                      <a:r>
                        <a:rPr lang="en-US" sz="1200" dirty="0"/>
                        <a:t>End</a:t>
                      </a:r>
                      <a:r>
                        <a:rPr lang="en-US" sz="1200" baseline="0" dirty="0"/>
                        <a:t> of heavy bombardment; Earth is “habitable”</a:t>
                      </a:r>
                      <a:endParaRPr lang="en-US" sz="1200" dirty="0"/>
                    </a:p>
                  </a:txBody>
                  <a:tcPr/>
                </a:tc>
                <a:extLst>
                  <a:ext uri="{0D108BD9-81ED-4DB2-BD59-A6C34878D82A}">
                    <a16:rowId xmlns:a16="http://schemas.microsoft.com/office/drawing/2014/main" val="10014"/>
                  </a:ext>
                </a:extLst>
              </a:tr>
              <a:tr h="187059">
                <a:tc>
                  <a:txBody>
                    <a:bodyPr/>
                    <a:lstStyle/>
                    <a:p>
                      <a:r>
                        <a:rPr lang="en-US" sz="1200" dirty="0"/>
                        <a:t>3.5-3.8 </a:t>
                      </a:r>
                      <a:r>
                        <a:rPr lang="en-US" sz="1200" dirty="0" err="1"/>
                        <a:t>Gy</a:t>
                      </a:r>
                      <a:r>
                        <a:rPr lang="en-US" sz="1200" dirty="0"/>
                        <a:t> ago</a:t>
                      </a:r>
                    </a:p>
                  </a:txBody>
                  <a:tcPr/>
                </a:tc>
                <a:tc>
                  <a:txBody>
                    <a:bodyPr/>
                    <a:lstStyle/>
                    <a:p>
                      <a:endParaRPr lang="en-US" sz="1200" dirty="0"/>
                    </a:p>
                  </a:txBody>
                  <a:tcPr/>
                </a:tc>
                <a:tc>
                  <a:txBody>
                    <a:bodyPr/>
                    <a:lstStyle/>
                    <a:p>
                      <a:r>
                        <a:rPr lang="en-US" sz="1200" dirty="0"/>
                        <a:t>C</a:t>
                      </a:r>
                      <a:r>
                        <a:rPr lang="en-US" sz="1200" baseline="0" dirty="0"/>
                        <a:t>onfirmed traces of life on Earth (pretty fast!)</a:t>
                      </a:r>
                      <a:endParaRPr lang="en-US" sz="1200" dirty="0"/>
                    </a:p>
                  </a:txBody>
                  <a:tcPr/>
                </a:tc>
                <a:extLst>
                  <a:ext uri="{0D108BD9-81ED-4DB2-BD59-A6C34878D82A}">
                    <a16:rowId xmlns:a16="http://schemas.microsoft.com/office/drawing/2014/main" val="10015"/>
                  </a:ext>
                </a:extLst>
              </a:tr>
              <a:tr h="187059">
                <a:tc>
                  <a:txBody>
                    <a:bodyPr/>
                    <a:lstStyle/>
                    <a:p>
                      <a:r>
                        <a:rPr lang="en-US" sz="1200" dirty="0"/>
                        <a:t>1 </a:t>
                      </a:r>
                      <a:r>
                        <a:rPr lang="en-US" sz="1200" dirty="0" err="1"/>
                        <a:t>Gy</a:t>
                      </a:r>
                      <a:r>
                        <a:rPr lang="en-US" sz="1200" dirty="0"/>
                        <a:t> ago</a:t>
                      </a:r>
                    </a:p>
                  </a:txBody>
                  <a:tcPr/>
                </a:tc>
                <a:tc>
                  <a:txBody>
                    <a:bodyPr/>
                    <a:lstStyle/>
                    <a:p>
                      <a:endParaRPr lang="en-US" sz="1200" dirty="0"/>
                    </a:p>
                  </a:txBody>
                  <a:tcPr/>
                </a:tc>
                <a:tc>
                  <a:txBody>
                    <a:bodyPr/>
                    <a:lstStyle/>
                    <a:p>
                      <a:r>
                        <a:rPr lang="en-US" sz="1200" dirty="0"/>
                        <a:t>First multicellular organisms</a:t>
                      </a:r>
                    </a:p>
                  </a:txBody>
                  <a:tcPr/>
                </a:tc>
                <a:extLst>
                  <a:ext uri="{0D108BD9-81ED-4DB2-BD59-A6C34878D82A}">
                    <a16:rowId xmlns:a16="http://schemas.microsoft.com/office/drawing/2014/main" val="10016"/>
                  </a:ext>
                </a:extLst>
              </a:tr>
              <a:tr h="187059">
                <a:tc>
                  <a:txBody>
                    <a:bodyPr/>
                    <a:lstStyle/>
                    <a:p>
                      <a:r>
                        <a:rPr lang="en-US" sz="1200" dirty="0"/>
                        <a:t>400 My ago</a:t>
                      </a:r>
                    </a:p>
                  </a:txBody>
                  <a:tcPr/>
                </a:tc>
                <a:tc>
                  <a:txBody>
                    <a:bodyPr/>
                    <a:lstStyle/>
                    <a:p>
                      <a:r>
                        <a:rPr lang="en-US" sz="1200" dirty="0"/>
                        <a:t>~100 </a:t>
                      </a:r>
                      <a:r>
                        <a:rPr lang="en-US" sz="1200" dirty="0" err="1"/>
                        <a:t>Gly</a:t>
                      </a:r>
                      <a:endParaRPr lang="en-US" sz="1200" dirty="0"/>
                    </a:p>
                  </a:txBody>
                  <a:tcPr/>
                </a:tc>
                <a:tc>
                  <a:txBody>
                    <a:bodyPr/>
                    <a:lstStyle/>
                    <a:p>
                      <a:r>
                        <a:rPr lang="en-US" sz="1200" dirty="0"/>
                        <a:t>Insects</a:t>
                      </a:r>
                    </a:p>
                  </a:txBody>
                  <a:tcPr/>
                </a:tc>
                <a:extLst>
                  <a:ext uri="{0D108BD9-81ED-4DB2-BD59-A6C34878D82A}">
                    <a16:rowId xmlns:a16="http://schemas.microsoft.com/office/drawing/2014/main" val="10017"/>
                  </a:ext>
                </a:extLst>
              </a:tr>
              <a:tr h="187059">
                <a:tc>
                  <a:txBody>
                    <a:bodyPr/>
                    <a:lstStyle/>
                    <a:p>
                      <a:r>
                        <a:rPr lang="en-US" sz="1200" dirty="0"/>
                        <a:t>250-65 My ago</a:t>
                      </a:r>
                    </a:p>
                  </a:txBody>
                  <a:tcPr/>
                </a:tc>
                <a:tc>
                  <a:txBody>
                    <a:bodyPr/>
                    <a:lstStyle/>
                    <a:p>
                      <a:endParaRPr lang="en-US" sz="1200" dirty="0"/>
                    </a:p>
                  </a:txBody>
                  <a:tcPr/>
                </a:tc>
                <a:tc>
                  <a:txBody>
                    <a:bodyPr/>
                    <a:lstStyle/>
                    <a:p>
                      <a:r>
                        <a:rPr lang="en-US" sz="1200" dirty="0"/>
                        <a:t>Dinosaurs </a:t>
                      </a:r>
                    </a:p>
                  </a:txBody>
                  <a:tcPr/>
                </a:tc>
                <a:extLst>
                  <a:ext uri="{0D108BD9-81ED-4DB2-BD59-A6C34878D82A}">
                    <a16:rowId xmlns:a16="http://schemas.microsoft.com/office/drawing/2014/main" val="10018"/>
                  </a:ext>
                </a:extLst>
              </a:tr>
              <a:tr h="187059">
                <a:tc>
                  <a:txBody>
                    <a:bodyPr/>
                    <a:lstStyle/>
                    <a:p>
                      <a:r>
                        <a:rPr lang="en-US" sz="1200" dirty="0"/>
                        <a:t>2.5 My ago</a:t>
                      </a:r>
                    </a:p>
                  </a:txBody>
                  <a:tcPr/>
                </a:tc>
                <a:tc>
                  <a:txBody>
                    <a:bodyPr/>
                    <a:lstStyle/>
                    <a:p>
                      <a:endParaRPr lang="en-US" sz="1200" dirty="0"/>
                    </a:p>
                  </a:txBody>
                  <a:tcPr/>
                </a:tc>
                <a:tc>
                  <a:txBody>
                    <a:bodyPr/>
                    <a:lstStyle/>
                    <a:p>
                      <a:r>
                        <a:rPr lang="en-US" sz="1200" dirty="0"/>
                        <a:t>First intelligent Homo</a:t>
                      </a:r>
                    </a:p>
                  </a:txBody>
                  <a:tcPr/>
                </a:tc>
                <a:extLst>
                  <a:ext uri="{0D108BD9-81ED-4DB2-BD59-A6C34878D82A}">
                    <a16:rowId xmlns:a16="http://schemas.microsoft.com/office/drawing/2014/main" val="10019"/>
                  </a:ext>
                </a:extLst>
              </a:tr>
              <a:tr h="187059">
                <a:tc>
                  <a:txBody>
                    <a:bodyPr/>
                    <a:lstStyle/>
                    <a:p>
                      <a:r>
                        <a:rPr lang="en-US" sz="1200" dirty="0"/>
                        <a:t>200 </a:t>
                      </a:r>
                      <a:r>
                        <a:rPr lang="en-US" sz="1200" dirty="0" err="1"/>
                        <a:t>Ky</a:t>
                      </a:r>
                      <a:r>
                        <a:rPr lang="en-US" sz="1200" dirty="0"/>
                        <a:t> ago</a:t>
                      </a:r>
                    </a:p>
                  </a:txBody>
                  <a:tcPr/>
                </a:tc>
                <a:tc>
                  <a:txBody>
                    <a:bodyPr/>
                    <a:lstStyle/>
                    <a:p>
                      <a:endParaRPr lang="en-US" sz="1200" dirty="0"/>
                    </a:p>
                  </a:txBody>
                  <a:tcPr/>
                </a:tc>
                <a:tc>
                  <a:txBody>
                    <a:bodyPr/>
                    <a:lstStyle/>
                    <a:p>
                      <a:r>
                        <a:rPr lang="en-US" sz="1200" dirty="0"/>
                        <a:t>Anatomically</a:t>
                      </a:r>
                      <a:r>
                        <a:rPr lang="en-US" sz="1200" baseline="0" dirty="0"/>
                        <a:t> modern human; since 50 </a:t>
                      </a:r>
                      <a:r>
                        <a:rPr lang="en-US" sz="1200" baseline="0" dirty="0" err="1"/>
                        <a:t>Ky</a:t>
                      </a:r>
                      <a:r>
                        <a:rPr lang="en-US" sz="1200" baseline="0" dirty="0"/>
                        <a:t> ago – behaviorally modern human.</a:t>
                      </a:r>
                      <a:endParaRPr lang="en-US" sz="1200" dirty="0"/>
                    </a:p>
                  </a:txBody>
                  <a:tcPr/>
                </a:tc>
                <a:extLst>
                  <a:ext uri="{0D108BD9-81ED-4DB2-BD59-A6C34878D82A}">
                    <a16:rowId xmlns:a16="http://schemas.microsoft.com/office/drawing/2014/main" val="10020"/>
                  </a:ext>
                </a:extLst>
              </a:tr>
              <a:tr h="187059">
                <a:tc>
                  <a:txBody>
                    <a:bodyPr/>
                    <a:lstStyle/>
                    <a:p>
                      <a:r>
                        <a:rPr lang="en-US" sz="1200" dirty="0"/>
                        <a:t>~6 </a:t>
                      </a:r>
                      <a:r>
                        <a:rPr lang="en-US" sz="1200" dirty="0" err="1"/>
                        <a:t>Ky</a:t>
                      </a:r>
                      <a:r>
                        <a:rPr lang="en-US" sz="1200" dirty="0"/>
                        <a:t> ago</a:t>
                      </a:r>
                    </a:p>
                  </a:txBody>
                  <a:tcPr/>
                </a:tc>
                <a:tc>
                  <a:txBody>
                    <a:bodyPr/>
                    <a:lstStyle/>
                    <a:p>
                      <a:endParaRPr lang="en-US" sz="1200" dirty="0"/>
                    </a:p>
                  </a:txBody>
                  <a:tcPr/>
                </a:tc>
                <a:tc>
                  <a:txBody>
                    <a:bodyPr/>
                    <a:lstStyle/>
                    <a:p>
                      <a:r>
                        <a:rPr lang="en-US" sz="1200" dirty="0"/>
                        <a:t>Beginning of written history</a:t>
                      </a:r>
                    </a:p>
                  </a:txBody>
                  <a:tcPr/>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9594232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t"/>
            <a:r>
              <a:rPr lang="en-US" dirty="0"/>
              <a:t>“Weird” early Universe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61652" y="2442852"/>
            <a:ext cx="4911103" cy="3073400"/>
          </a:xfrm>
          <a:prstGeom prst="rect">
            <a:avLst/>
          </a:prstGeom>
        </p:spPr>
      </p:pic>
      <p:sp>
        <p:nvSpPr>
          <p:cNvPr id="6" name="TextBox 5"/>
          <p:cNvSpPr txBox="1"/>
          <p:nvPr/>
        </p:nvSpPr>
        <p:spPr>
          <a:xfrm>
            <a:off x="3733800" y="1524000"/>
            <a:ext cx="5257800" cy="5078313"/>
          </a:xfrm>
          <a:prstGeom prst="rect">
            <a:avLst/>
          </a:prstGeom>
          <a:noFill/>
        </p:spPr>
        <p:txBody>
          <a:bodyPr wrap="square" rtlCol="0">
            <a:spAutoFit/>
          </a:bodyPr>
          <a:lstStyle/>
          <a:p>
            <a:pPr fontAlgn="t"/>
            <a:r>
              <a:rPr lang="en-US" dirty="0"/>
              <a:t>Born in a mighty explosion ~13.6 </a:t>
            </a:r>
            <a:r>
              <a:rPr lang="en-US" dirty="0" err="1"/>
              <a:t>Gya</a:t>
            </a:r>
            <a:endParaRPr lang="en-US" dirty="0"/>
          </a:p>
          <a:p>
            <a:pPr fontAlgn="t"/>
            <a:endParaRPr lang="en-US" dirty="0"/>
          </a:p>
          <a:p>
            <a:pPr fontAlgn="t"/>
            <a:r>
              <a:rPr lang="en-US" dirty="0"/>
              <a:t>10</a:t>
            </a:r>
            <a:r>
              <a:rPr lang="en-US" baseline="30000" dirty="0"/>
              <a:t>–43</a:t>
            </a:r>
            <a:r>
              <a:rPr lang="en-US" dirty="0"/>
              <a:t>s: 10</a:t>
            </a:r>
            <a:r>
              <a:rPr lang="en-US" baseline="30000" dirty="0"/>
              <a:t>–48</a:t>
            </a:r>
            <a:r>
              <a:rPr lang="en-US" dirty="0"/>
              <a:t>m, origin of space &amp; time</a:t>
            </a:r>
          </a:p>
          <a:p>
            <a:pPr fontAlgn="t"/>
            <a:endParaRPr lang="en-US" dirty="0"/>
          </a:p>
          <a:p>
            <a:pPr fontAlgn="t"/>
            <a:r>
              <a:rPr lang="en-US" dirty="0"/>
              <a:t>10</a:t>
            </a:r>
            <a:r>
              <a:rPr lang="en-US" baseline="30000" dirty="0"/>
              <a:t>–32</a:t>
            </a:r>
            <a:r>
              <a:rPr lang="en-US" dirty="0"/>
              <a:t>s: superluminal expansion to ~1m size</a:t>
            </a:r>
          </a:p>
          <a:p>
            <a:pPr fontAlgn="t"/>
            <a:endParaRPr lang="en-US" dirty="0"/>
          </a:p>
          <a:p>
            <a:pPr fontAlgn="t"/>
            <a:r>
              <a:rPr lang="en-US" dirty="0"/>
              <a:t>~1s: origin of mass, 4 forces, protons &amp; neutrons</a:t>
            </a:r>
          </a:p>
          <a:p>
            <a:pPr fontAlgn="t"/>
            <a:endParaRPr lang="en-US" dirty="0"/>
          </a:p>
          <a:p>
            <a:pPr fontAlgn="t"/>
            <a:r>
              <a:rPr lang="en-US" dirty="0"/>
              <a:t>~10s: matter wins over antimatter with (10</a:t>
            </a:r>
            <a:r>
              <a:rPr lang="en-US" baseline="30000" dirty="0"/>
              <a:t>9</a:t>
            </a:r>
            <a:r>
              <a:rPr lang="en-US" dirty="0"/>
              <a:t>+1):10</a:t>
            </a:r>
            <a:r>
              <a:rPr lang="en-US" baseline="30000" dirty="0"/>
              <a:t>9</a:t>
            </a:r>
            <a:r>
              <a:rPr lang="en-US" dirty="0"/>
              <a:t> score. Yes, we are built of “construction debris” </a:t>
            </a:r>
            <a:r>
              <a:rPr lang="en-US" dirty="0">
                <a:sym typeface="Wingdings" pitchFamily="2" charset="2"/>
              </a:rPr>
              <a:t></a:t>
            </a:r>
          </a:p>
          <a:p>
            <a:pPr fontAlgn="t"/>
            <a:endParaRPr lang="en-US" dirty="0">
              <a:sym typeface="Wingdings" pitchFamily="2" charset="2"/>
            </a:endParaRPr>
          </a:p>
          <a:p>
            <a:pPr fontAlgn="t"/>
            <a:r>
              <a:rPr lang="en-US" dirty="0"/>
              <a:t>~100s: 100 </a:t>
            </a:r>
            <a:r>
              <a:rPr lang="en-US" dirty="0" err="1"/>
              <a:t>ly</a:t>
            </a:r>
            <a:r>
              <a:rPr lang="en-US" dirty="0"/>
              <a:t> across, synthesis of H, D, He, trace Li. No other elements.</a:t>
            </a:r>
          </a:p>
          <a:p>
            <a:pPr fontAlgn="t"/>
            <a:endParaRPr lang="en-US" dirty="0"/>
          </a:p>
          <a:p>
            <a:pPr fontAlgn="t"/>
            <a:r>
              <a:rPr lang="en-US" dirty="0"/>
              <a:t>~380,000 years: cools down to ~3,000K and becomes transparent to light</a:t>
            </a:r>
          </a:p>
        </p:txBody>
      </p:sp>
    </p:spTree>
    <p:extLst>
      <p:ext uri="{BB962C8B-B14F-4D97-AF65-F5344CB8AC3E}">
        <p14:creationId xmlns:p14="http://schemas.microsoft.com/office/powerpoint/2010/main" val="355623230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“Contemporary” Universe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059" y="1600200"/>
            <a:ext cx="4383641" cy="3810000"/>
          </a:xfrm>
          <a:prstGeom prst="rect">
            <a:avLst/>
          </a:prstGeom>
        </p:spPr>
      </p:pic>
      <p:sp>
        <p:nvSpPr>
          <p:cNvPr id="4" name="TextBox 3"/>
          <p:cNvSpPr txBox="1"/>
          <p:nvPr/>
        </p:nvSpPr>
        <p:spPr>
          <a:xfrm>
            <a:off x="4924425" y="1600200"/>
            <a:ext cx="4114800" cy="3693319"/>
          </a:xfrm>
          <a:prstGeom prst="rect">
            <a:avLst/>
          </a:prstGeom>
          <a:noFill/>
        </p:spPr>
        <p:txBody>
          <a:bodyPr wrap="square" rtlCol="0">
            <a:spAutoFit/>
          </a:bodyPr>
          <a:lstStyle/>
          <a:p>
            <a:r>
              <a:rPr lang="en-US" dirty="0"/>
              <a:t>13.3…13.1 </a:t>
            </a:r>
            <a:r>
              <a:rPr lang="en-US" dirty="0" err="1"/>
              <a:t>Gya</a:t>
            </a:r>
            <a:r>
              <a:rPr lang="en-US" dirty="0"/>
              <a:t>: First stars end “Dark Ages”. First galaxies. Production of heavier elements (O, C, N, S, Fe) begins in stars</a:t>
            </a:r>
          </a:p>
          <a:p>
            <a:endParaRPr lang="en-US" dirty="0"/>
          </a:p>
          <a:p>
            <a:r>
              <a:rPr lang="en-US" dirty="0"/>
              <a:t>Yes, our bodies and buildings were a part of some star that lived and exploded</a:t>
            </a:r>
          </a:p>
          <a:p>
            <a:endParaRPr lang="en-US" dirty="0"/>
          </a:p>
          <a:p>
            <a:r>
              <a:rPr lang="en-US" dirty="0"/>
              <a:t>~10 </a:t>
            </a:r>
            <a:r>
              <a:rPr lang="en-US" dirty="0" err="1"/>
              <a:t>Gya</a:t>
            </a:r>
            <a:r>
              <a:rPr lang="en-US" dirty="0"/>
              <a:t>: Enough “metals” for stars with rocky planets</a:t>
            </a:r>
          </a:p>
          <a:p>
            <a:endParaRPr lang="en-US" dirty="0"/>
          </a:p>
          <a:p>
            <a:r>
              <a:rPr lang="en-US" dirty="0"/>
              <a:t>4.6 </a:t>
            </a:r>
            <a:r>
              <a:rPr lang="en-US" dirty="0" err="1"/>
              <a:t>Gya</a:t>
            </a:r>
            <a:r>
              <a:rPr lang="en-US" dirty="0"/>
              <a:t>: Sun &amp; Earth form</a:t>
            </a:r>
          </a:p>
        </p:txBody>
      </p:sp>
    </p:spTree>
    <p:extLst>
      <p:ext uri="{BB962C8B-B14F-4D97-AF65-F5344CB8AC3E}">
        <p14:creationId xmlns:p14="http://schemas.microsoft.com/office/powerpoint/2010/main" val="217364523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Earth history</a:t>
            </a:r>
          </a:p>
        </p:txBody>
      </p:sp>
      <p:sp>
        <p:nvSpPr>
          <p:cNvPr id="4" name="TextBox 3"/>
          <p:cNvSpPr txBox="1"/>
          <p:nvPr/>
        </p:nvSpPr>
        <p:spPr>
          <a:xfrm>
            <a:off x="3962400" y="1295400"/>
            <a:ext cx="5029201" cy="5078313"/>
          </a:xfrm>
          <a:prstGeom prst="rect">
            <a:avLst/>
          </a:prstGeom>
          <a:noFill/>
        </p:spPr>
        <p:txBody>
          <a:bodyPr wrap="square" rtlCol="0">
            <a:spAutoFit/>
          </a:bodyPr>
          <a:lstStyle/>
          <a:p>
            <a:r>
              <a:rPr lang="en-US" dirty="0"/>
              <a:t>4.4 </a:t>
            </a:r>
            <a:r>
              <a:rPr lang="en-US" dirty="0" err="1"/>
              <a:t>Gya</a:t>
            </a:r>
            <a:r>
              <a:rPr lang="en-US" dirty="0"/>
              <a:t>: cool down to &lt;100C</a:t>
            </a:r>
            <a:r>
              <a:rPr lang="en-US" baseline="30000" dirty="0"/>
              <a:t>o</a:t>
            </a:r>
            <a:r>
              <a:rPr lang="en-US" dirty="0"/>
              <a:t>, formation of crust, oceans</a:t>
            </a:r>
          </a:p>
          <a:p>
            <a:endParaRPr lang="en-US" dirty="0"/>
          </a:p>
          <a:p>
            <a:r>
              <a:rPr lang="en-US" dirty="0"/>
              <a:t>4.1 </a:t>
            </a:r>
            <a:r>
              <a:rPr lang="en-US" dirty="0" err="1"/>
              <a:t>Gya</a:t>
            </a:r>
            <a:r>
              <a:rPr lang="en-US" dirty="0"/>
              <a:t>: end of hard bombardment</a:t>
            </a:r>
          </a:p>
          <a:p>
            <a:endParaRPr lang="en-US" dirty="0"/>
          </a:p>
          <a:p>
            <a:r>
              <a:rPr lang="en-US" dirty="0"/>
              <a:t>3.5..3.8 </a:t>
            </a:r>
            <a:r>
              <a:rPr lang="en-US" dirty="0" err="1"/>
              <a:t>Gya</a:t>
            </a:r>
            <a:r>
              <a:rPr lang="en-US" dirty="0"/>
              <a:t>: confirmed traces of life</a:t>
            </a:r>
          </a:p>
          <a:p>
            <a:endParaRPr lang="en-US" dirty="0"/>
          </a:p>
          <a:p>
            <a:r>
              <a:rPr lang="en-US" dirty="0"/>
              <a:t>1 </a:t>
            </a:r>
            <a:r>
              <a:rPr lang="en-US" dirty="0" err="1"/>
              <a:t>Gya</a:t>
            </a:r>
            <a:r>
              <a:rPr lang="en-US" dirty="0"/>
              <a:t>: multicellular organisms</a:t>
            </a:r>
          </a:p>
          <a:p>
            <a:endParaRPr lang="en-US" dirty="0"/>
          </a:p>
          <a:p>
            <a:r>
              <a:rPr lang="en-US" dirty="0"/>
              <a:t>400 </a:t>
            </a:r>
            <a:r>
              <a:rPr lang="en-US" dirty="0" err="1"/>
              <a:t>Mya</a:t>
            </a:r>
            <a:r>
              <a:rPr lang="en-US" dirty="0"/>
              <a:t>: insects</a:t>
            </a:r>
          </a:p>
          <a:p>
            <a:endParaRPr lang="en-US" dirty="0"/>
          </a:p>
          <a:p>
            <a:r>
              <a:rPr lang="en-US" dirty="0"/>
              <a:t>250 </a:t>
            </a:r>
            <a:r>
              <a:rPr lang="en-US" dirty="0" err="1"/>
              <a:t>Mya</a:t>
            </a:r>
            <a:r>
              <a:rPr lang="en-US" dirty="0"/>
              <a:t>: </a:t>
            </a:r>
            <a:r>
              <a:rPr lang="en-US" dirty="0" err="1"/>
              <a:t>dynosaurs</a:t>
            </a:r>
            <a:endParaRPr lang="en-US" dirty="0"/>
          </a:p>
          <a:p>
            <a:endParaRPr lang="en-US" dirty="0"/>
          </a:p>
          <a:p>
            <a:r>
              <a:rPr lang="en-US" dirty="0"/>
              <a:t>2 </a:t>
            </a:r>
            <a:r>
              <a:rPr lang="en-US" dirty="0" err="1"/>
              <a:t>Mya</a:t>
            </a:r>
            <a:r>
              <a:rPr lang="en-US" dirty="0"/>
              <a:t>: first Homo</a:t>
            </a:r>
          </a:p>
          <a:p>
            <a:endParaRPr lang="en-US" dirty="0"/>
          </a:p>
          <a:p>
            <a:r>
              <a:rPr lang="en-US" dirty="0"/>
              <a:t>0.2 </a:t>
            </a:r>
            <a:r>
              <a:rPr lang="en-US" dirty="0" err="1"/>
              <a:t>Mya</a:t>
            </a:r>
            <a:r>
              <a:rPr lang="en-US" dirty="0"/>
              <a:t>: anatomically modern humans</a:t>
            </a:r>
          </a:p>
          <a:p>
            <a:endParaRPr lang="en-US" dirty="0"/>
          </a:p>
          <a:p>
            <a:r>
              <a:rPr lang="en-US" dirty="0"/>
              <a:t>50 </a:t>
            </a:r>
            <a:r>
              <a:rPr lang="en-US" dirty="0" err="1"/>
              <a:t>kly</a:t>
            </a:r>
            <a:r>
              <a:rPr lang="en-US" dirty="0"/>
              <a:t>: behaviorally modern humans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402" y="1396156"/>
            <a:ext cx="3502212" cy="4876800"/>
          </a:xfrm>
          <a:prstGeom prst="rect">
            <a:avLst/>
          </a:prstGeom>
        </p:spPr>
      </p:pic>
    </p:spTree>
    <p:extLst>
      <p:ext uri="{BB962C8B-B14F-4D97-AF65-F5344CB8AC3E}">
        <p14:creationId xmlns:p14="http://schemas.microsoft.com/office/powerpoint/2010/main" val="413226153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Let’s put that into the right scale</a:t>
            </a:r>
          </a:p>
        </p:txBody>
      </p:sp>
      <p:sp>
        <p:nvSpPr>
          <p:cNvPr id="3" name="Content Placeholder 2"/>
          <p:cNvSpPr>
            <a:spLocks noGrp="1"/>
          </p:cNvSpPr>
          <p:nvPr>
            <p:ph idx="1"/>
          </p:nvPr>
        </p:nvSpPr>
        <p:spPr>
          <a:xfrm>
            <a:off x="457200" y="1600200"/>
            <a:ext cx="5486400" cy="4525963"/>
          </a:xfrm>
        </p:spPr>
        <p:txBody>
          <a:bodyPr>
            <a:normAutofit fontScale="77500" lnSpcReduction="20000"/>
          </a:bodyPr>
          <a:lstStyle/>
          <a:p>
            <a:r>
              <a:rPr lang="en-US" dirty="0"/>
              <a:t>Detection radius has been doubling every ~14 years in past 400 years.</a:t>
            </a:r>
          </a:p>
          <a:p>
            <a:r>
              <a:rPr lang="en-US" dirty="0"/>
              <a:t>If it continues like that, in ~230 years we should see “us” from the nearby Galaxy</a:t>
            </a:r>
          </a:p>
          <a:p>
            <a:pPr lvl="1"/>
            <a:r>
              <a:rPr lang="en-US" dirty="0"/>
              <a:t>230 years is nothing to the age of Universe</a:t>
            </a:r>
          </a:p>
          <a:p>
            <a:r>
              <a:rPr lang="en-US" dirty="0"/>
              <a:t>Civilizations slightly ahead of us (50-100 years) should be visible today.</a:t>
            </a:r>
          </a:p>
          <a:p>
            <a:r>
              <a:rPr lang="en-US" dirty="0"/>
              <a:t>Super-civilizations utilizing star energies should’ve been detected across all the Galaxy already</a:t>
            </a:r>
          </a:p>
          <a:p>
            <a:r>
              <a:rPr lang="en-US" dirty="0"/>
              <a:t>Still, nobody’s heard so far</a:t>
            </a:r>
          </a:p>
        </p:txBody>
      </p:sp>
      <p:graphicFrame>
        <p:nvGraphicFramePr>
          <p:cNvPr id="4" name="Table 3"/>
          <p:cNvGraphicFramePr>
            <a:graphicFrameLocks noGrp="1"/>
          </p:cNvGraphicFramePr>
          <p:nvPr>
            <p:extLst>
              <p:ext uri="{D42A27DB-BD31-4B8C-83A1-F6EECF244321}">
                <p14:modId xmlns:p14="http://schemas.microsoft.com/office/powerpoint/2010/main" val="1625171631"/>
              </p:ext>
            </p:extLst>
          </p:nvPr>
        </p:nvGraphicFramePr>
        <p:xfrm>
          <a:off x="6019800" y="1600200"/>
          <a:ext cx="2908300" cy="1868805"/>
        </p:xfrm>
        <a:graphic>
          <a:graphicData uri="http://schemas.openxmlformats.org/drawingml/2006/table">
            <a:tbl>
              <a:tblPr>
                <a:tableStyleId>{5C22544A-7EE6-4342-B048-85BDC9FD1C3A}</a:tableStyleId>
              </a:tblPr>
              <a:tblGrid>
                <a:gridCol w="773855">
                  <a:extLst>
                    <a:ext uri="{9D8B030D-6E8A-4147-A177-3AD203B41FA5}">
                      <a16:colId xmlns:a16="http://schemas.microsoft.com/office/drawing/2014/main" val="20000"/>
                    </a:ext>
                  </a:extLst>
                </a:gridCol>
                <a:gridCol w="1078323">
                  <a:extLst>
                    <a:ext uri="{9D8B030D-6E8A-4147-A177-3AD203B41FA5}">
                      <a16:colId xmlns:a16="http://schemas.microsoft.com/office/drawing/2014/main" val="20001"/>
                    </a:ext>
                  </a:extLst>
                </a:gridCol>
                <a:gridCol w="1056122">
                  <a:extLst>
                    <a:ext uri="{9D8B030D-6E8A-4147-A177-3AD203B41FA5}">
                      <a16:colId xmlns:a16="http://schemas.microsoft.com/office/drawing/2014/main" val="20002"/>
                    </a:ext>
                  </a:extLst>
                </a:gridCol>
              </a:tblGrid>
              <a:tr h="190500">
                <a:tc>
                  <a:txBody>
                    <a:bodyPr/>
                    <a:lstStyle/>
                    <a:p>
                      <a:pPr algn="l" fontAlgn="b"/>
                      <a:r>
                        <a:rPr lang="en-US" sz="1100" u="none" strike="noStrike" dirty="0">
                          <a:effectLst/>
                        </a:rPr>
                        <a:t>Year</a:t>
                      </a:r>
                      <a:endParaRPr lang="en-US" sz="1100" b="1" i="0" u="none" strike="noStrike" dirty="0">
                        <a:solidFill>
                          <a:srgbClr val="000000"/>
                        </a:solidFill>
                        <a:effectLst/>
                        <a:latin typeface="Calibri"/>
                      </a:endParaRPr>
                    </a:p>
                  </a:txBody>
                  <a:tcPr marL="9525" marR="9525" marT="9525" marB="0" anchor="b"/>
                </a:tc>
                <a:tc>
                  <a:txBody>
                    <a:bodyPr/>
                    <a:lstStyle/>
                    <a:p>
                      <a:pPr algn="l" fontAlgn="b"/>
                      <a:r>
                        <a:rPr lang="en-US" sz="1100" u="none" strike="noStrike" dirty="0">
                          <a:effectLst/>
                        </a:rPr>
                        <a:t>Radius, m</a:t>
                      </a:r>
                      <a:endParaRPr lang="en-US" sz="1100" b="1" i="0" u="none" strike="noStrike" dirty="0">
                        <a:solidFill>
                          <a:srgbClr val="000000"/>
                        </a:solidFill>
                        <a:effectLst/>
                        <a:latin typeface="Calibri"/>
                      </a:endParaRPr>
                    </a:p>
                  </a:txBody>
                  <a:tcPr marL="9525" marR="9525" marT="9525" marB="0" anchor="b"/>
                </a:tc>
                <a:tc>
                  <a:txBody>
                    <a:bodyPr/>
                    <a:lstStyle/>
                    <a:p>
                      <a:pPr algn="l" fontAlgn="b"/>
                      <a:r>
                        <a:rPr lang="en-US" sz="1100" u="none" strike="noStrike">
                          <a:effectLst/>
                        </a:rPr>
                        <a:t>Years to double</a:t>
                      </a:r>
                      <a:endParaRPr lang="en-US" sz="1100" b="1"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0"/>
                  </a:ext>
                </a:extLst>
              </a:tr>
              <a:tr h="190500">
                <a:tc>
                  <a:txBody>
                    <a:bodyPr/>
                    <a:lstStyle/>
                    <a:p>
                      <a:pPr algn="r" fontAlgn="b"/>
                      <a:r>
                        <a:rPr lang="en-US" sz="1100" u="none" strike="noStrike">
                          <a:effectLst/>
                        </a:rPr>
                        <a:t>-2000000</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1.00E+04</a:t>
                      </a:r>
                      <a:endParaRPr lang="en-US" sz="1100" b="0" i="0" u="none" strike="noStrike">
                        <a:solidFill>
                          <a:srgbClr val="000000"/>
                        </a:solidFill>
                        <a:effectLst/>
                        <a:latin typeface="Calibri"/>
                      </a:endParaRPr>
                    </a:p>
                  </a:txBody>
                  <a:tcPr marL="9525" marR="9525" marT="9525" marB="0" anchor="b"/>
                </a:tc>
                <a:tc>
                  <a:txBody>
                    <a:bodyPr/>
                    <a:lstStyle/>
                    <a:p>
                      <a:pPr algn="l" fontAlgn="b"/>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1"/>
                  </a:ext>
                </a:extLst>
              </a:tr>
              <a:tr h="190500">
                <a:tc>
                  <a:txBody>
                    <a:bodyPr/>
                    <a:lstStyle/>
                    <a:p>
                      <a:pPr algn="r" fontAlgn="b"/>
                      <a:r>
                        <a:rPr lang="en-US" sz="1100" u="none" strike="noStrike">
                          <a:effectLst/>
                        </a:rPr>
                        <a:t>-30000</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1.00E+06</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296515</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2"/>
                  </a:ext>
                </a:extLst>
              </a:tr>
              <a:tr h="190500">
                <a:tc>
                  <a:txBody>
                    <a:bodyPr/>
                    <a:lstStyle/>
                    <a:p>
                      <a:pPr algn="r" fontAlgn="b"/>
                      <a:r>
                        <a:rPr lang="en-US" sz="1100" u="none" strike="noStrike">
                          <a:effectLst/>
                        </a:rPr>
                        <a:t>166</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8.00E+06</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10055</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3"/>
                  </a:ext>
                </a:extLst>
              </a:tr>
              <a:tr h="190500">
                <a:tc>
                  <a:txBody>
                    <a:bodyPr/>
                    <a:lstStyle/>
                    <a:p>
                      <a:pPr algn="r" fontAlgn="b"/>
                      <a:r>
                        <a:rPr lang="en-US" sz="1100" u="none" strike="noStrike">
                          <a:effectLst/>
                        </a:rPr>
                        <a:t>1522</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2.00E+07</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1026</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4"/>
                  </a:ext>
                </a:extLst>
              </a:tr>
              <a:tr h="190500">
                <a:tc>
                  <a:txBody>
                    <a:bodyPr/>
                    <a:lstStyle/>
                    <a:p>
                      <a:pPr algn="r" fontAlgn="b"/>
                      <a:r>
                        <a:rPr lang="en-US" sz="1100" u="none" strike="noStrike">
                          <a:effectLst/>
                        </a:rPr>
                        <a:t>1750</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4.00E+08</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53</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5"/>
                  </a:ext>
                </a:extLst>
              </a:tr>
              <a:tr h="190500">
                <a:tc>
                  <a:txBody>
                    <a:bodyPr/>
                    <a:lstStyle/>
                    <a:p>
                      <a:pPr algn="r" fontAlgn="b"/>
                      <a:r>
                        <a:rPr lang="en-US" sz="1100" u="none" strike="noStrike">
                          <a:effectLst/>
                        </a:rPr>
                        <a:t>1930</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5.00E+10</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26</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6"/>
                  </a:ext>
                </a:extLst>
              </a:tr>
              <a:tr h="190500">
                <a:tc>
                  <a:txBody>
                    <a:bodyPr/>
                    <a:lstStyle/>
                    <a:p>
                      <a:pPr algn="r" fontAlgn="b"/>
                      <a:r>
                        <a:rPr lang="en-US" sz="1100" u="none" strike="noStrike">
                          <a:effectLst/>
                        </a:rPr>
                        <a:t>1992</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5.00E+16</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7"/>
                  </a:ext>
                </a:extLst>
              </a:tr>
              <a:tr h="190500">
                <a:tc>
                  <a:txBody>
                    <a:bodyPr/>
                    <a:lstStyle/>
                    <a:p>
                      <a:pPr algn="r" fontAlgn="b"/>
                      <a:r>
                        <a:rPr lang="en-US" sz="1100" u="none" strike="noStrike">
                          <a:effectLst/>
                        </a:rPr>
                        <a:t>2024</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5.00E+17</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dirty="0">
                          <a:effectLst/>
                        </a:rPr>
                        <a:t>10</a:t>
                      </a:r>
                      <a:endParaRPr lang="en-US" sz="11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09333825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Worker Ant</a:t>
            </a:r>
          </a:p>
        </p:txBody>
      </p:sp>
      <p:sp>
        <p:nvSpPr>
          <p:cNvPr id="3" name="Content Placeholder 2"/>
          <p:cNvSpPr>
            <a:spLocks noGrp="1"/>
          </p:cNvSpPr>
          <p:nvPr>
            <p:ph idx="1"/>
          </p:nvPr>
        </p:nvSpPr>
        <p:spPr>
          <a:xfrm>
            <a:off x="4876800" y="1600200"/>
            <a:ext cx="3810000" cy="4709160"/>
          </a:xfrm>
        </p:spPr>
        <p:txBody>
          <a:bodyPr>
            <a:normAutofit/>
          </a:bodyPr>
          <a:lstStyle/>
          <a:p>
            <a:pPr marL="265176" indent="0">
              <a:buNone/>
            </a:pPr>
            <a:r>
              <a:rPr lang="en-US" dirty="0"/>
              <a:t>Can not self-reproduce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720702"/>
            <a:ext cx="4038600" cy="3009900"/>
          </a:xfrm>
          <a:prstGeom prst="rect">
            <a:avLst/>
          </a:prstGeom>
        </p:spPr>
      </p:pic>
    </p:spTree>
    <p:extLst>
      <p:ext uri="{BB962C8B-B14F-4D97-AF65-F5344CB8AC3E}">
        <p14:creationId xmlns:p14="http://schemas.microsoft.com/office/powerpoint/2010/main" val="153051819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Paradoxical Frog (</a:t>
            </a:r>
            <a:r>
              <a:rPr lang="en-US" i="1" dirty="0" err="1"/>
              <a:t>Pseudis</a:t>
            </a:r>
            <a:r>
              <a:rPr lang="en-US" i="1" dirty="0"/>
              <a:t> </a:t>
            </a:r>
            <a:r>
              <a:rPr lang="en-US" i="1" dirty="0" err="1"/>
              <a:t>paradoxa</a:t>
            </a:r>
            <a:r>
              <a:rPr lang="en-US" dirty="0"/>
              <a:t>)</a:t>
            </a:r>
          </a:p>
        </p:txBody>
      </p:sp>
      <p:sp>
        <p:nvSpPr>
          <p:cNvPr id="5" name="TextBox 4"/>
          <p:cNvSpPr txBox="1"/>
          <p:nvPr/>
        </p:nvSpPr>
        <p:spPr>
          <a:xfrm>
            <a:off x="5791200" y="2057399"/>
            <a:ext cx="2819401" cy="646331"/>
          </a:xfrm>
          <a:prstGeom prst="rect">
            <a:avLst/>
          </a:prstGeom>
          <a:noFill/>
        </p:spPr>
        <p:txBody>
          <a:bodyPr wrap="square" rtlCol="0">
            <a:spAutoFit/>
          </a:bodyPr>
          <a:lstStyle/>
          <a:p>
            <a:r>
              <a:rPr lang="en-US" dirty="0"/>
              <a:t>Reversed growth at some point!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057400"/>
            <a:ext cx="4660900" cy="3416300"/>
          </a:xfrm>
          <a:prstGeom prst="rect">
            <a:avLst/>
          </a:prstGeom>
        </p:spPr>
      </p:pic>
    </p:spTree>
    <p:extLst>
      <p:ext uri="{BB962C8B-B14F-4D97-AF65-F5344CB8AC3E}">
        <p14:creationId xmlns:p14="http://schemas.microsoft.com/office/powerpoint/2010/main" val="245485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7400"/>
            <a:ext cx="8229600" cy="2362200"/>
          </a:xfrm>
        </p:spPr>
        <p:txBody>
          <a:bodyPr>
            <a:noAutofit/>
          </a:bodyPr>
          <a:lstStyle/>
          <a:p>
            <a:r>
              <a:rPr lang="ru-RU" sz="3200" dirty="0"/>
              <a:t>Конечно. </a:t>
            </a:r>
            <a:br>
              <a:rPr lang="en-US" sz="3200" dirty="0"/>
            </a:br>
            <a:r>
              <a:rPr lang="ru-RU" sz="3200" dirty="0"/>
              <a:t>Человек не мог произойти от обезьяны.</a:t>
            </a:r>
            <a:br>
              <a:rPr lang="ru-RU" sz="3200" dirty="0"/>
            </a:br>
            <a:br>
              <a:rPr lang="ru-RU" sz="3200" dirty="0"/>
            </a:br>
            <a:r>
              <a:rPr lang="ru-RU" sz="3200" dirty="0"/>
              <a:t>Он произошёл как минимум от двух обезьян.</a:t>
            </a:r>
            <a:br>
              <a:rPr lang="ru-RU" sz="3200" dirty="0"/>
            </a:br>
            <a:br>
              <a:rPr lang="ru-RU" sz="3200" dirty="0"/>
            </a:br>
            <a:r>
              <a:rPr lang="en-US" sz="3200" dirty="0"/>
              <a:t>Enough on that.</a:t>
            </a:r>
          </a:p>
        </p:txBody>
      </p:sp>
    </p:spTree>
    <p:extLst>
      <p:ext uri="{BB962C8B-B14F-4D97-AF65-F5344CB8AC3E}">
        <p14:creationId xmlns:p14="http://schemas.microsoft.com/office/powerpoint/2010/main" val="2779783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819400"/>
            <a:ext cx="8229600" cy="1143000"/>
          </a:xfrm>
        </p:spPr>
        <p:txBody>
          <a:bodyPr>
            <a:noAutofit/>
          </a:bodyPr>
          <a:lstStyle/>
          <a:p>
            <a:r>
              <a:rPr lang="en-US" sz="4000" dirty="0"/>
              <a:t>Part II </a:t>
            </a:r>
            <a:br>
              <a:rPr lang="en-US" sz="4000" dirty="0"/>
            </a:br>
            <a:r>
              <a:rPr lang="en-US" sz="4000" dirty="0"/>
              <a:t>Problem Statement</a:t>
            </a:r>
          </a:p>
        </p:txBody>
      </p:sp>
    </p:spTree>
    <p:extLst>
      <p:ext uri="{BB962C8B-B14F-4D97-AF65-F5344CB8AC3E}">
        <p14:creationId xmlns:p14="http://schemas.microsoft.com/office/powerpoint/2010/main" val="4120975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Big Disconnection</a:t>
            </a:r>
          </a:p>
        </p:txBody>
      </p:sp>
      <p:sp>
        <p:nvSpPr>
          <p:cNvPr id="6" name="Content Placeholder 5"/>
          <p:cNvSpPr>
            <a:spLocks noGrp="1"/>
          </p:cNvSpPr>
          <p:nvPr>
            <p:ph idx="1"/>
          </p:nvPr>
        </p:nvSpPr>
        <p:spPr>
          <a:xfrm>
            <a:off x="457200" y="1600200"/>
            <a:ext cx="3276600" cy="4709160"/>
          </a:xfrm>
        </p:spPr>
        <p:txBody>
          <a:bodyPr>
            <a:normAutofit/>
          </a:bodyPr>
          <a:lstStyle/>
          <a:p>
            <a:pPr marL="137160" indent="0">
              <a:buNone/>
            </a:pPr>
            <a:r>
              <a:rPr lang="en-US" sz="1700" dirty="0"/>
              <a:t>Life possible for the past ~10 billion years</a:t>
            </a:r>
          </a:p>
          <a:p>
            <a:pPr marL="137160" indent="0">
              <a:buNone/>
            </a:pPr>
            <a:endParaRPr lang="en-US" sz="1700" dirty="0"/>
          </a:p>
          <a:p>
            <a:pPr marL="137160" indent="0">
              <a:buNone/>
            </a:pPr>
            <a:r>
              <a:rPr lang="en-US" sz="1700" dirty="0"/>
              <a:t>10</a:t>
            </a:r>
            <a:r>
              <a:rPr lang="en-US" sz="1700" baseline="30000" dirty="0"/>
              <a:t>11</a:t>
            </a:r>
            <a:r>
              <a:rPr lang="en-US" sz="1700" dirty="0"/>
              <a:t> stars in our Galaxy old enough to have planets (10</a:t>
            </a:r>
            <a:r>
              <a:rPr lang="en-US" sz="1700" baseline="30000" dirty="0"/>
              <a:t>22</a:t>
            </a:r>
            <a:r>
              <a:rPr lang="en-US" sz="1700" dirty="0"/>
              <a:t> in the Universe)</a:t>
            </a:r>
          </a:p>
          <a:p>
            <a:pPr marL="137160" indent="0">
              <a:buNone/>
            </a:pPr>
            <a:endParaRPr lang="en-US" sz="1700" dirty="0"/>
          </a:p>
          <a:p>
            <a:pPr marL="137160" indent="0">
              <a:buNone/>
            </a:pPr>
            <a:r>
              <a:rPr lang="en-US" sz="1700" dirty="0"/>
              <a:t>If only a tiny fraction of stars are inhabited, Universe must be full of intelligent life!</a:t>
            </a:r>
          </a:p>
          <a:p>
            <a:pPr marL="137160" indent="0">
              <a:buNone/>
            </a:pPr>
            <a:endParaRPr lang="en-US" sz="1700" dirty="0"/>
          </a:p>
          <a:p>
            <a:pPr marL="137160" indent="0">
              <a:buNone/>
            </a:pPr>
            <a:r>
              <a:rPr lang="en-US" sz="1700" dirty="0"/>
              <a:t>Extrapolated super-civilizations</a:t>
            </a:r>
          </a:p>
        </p:txBody>
      </p:sp>
      <p:sp>
        <p:nvSpPr>
          <p:cNvPr id="4" name="Content Placeholder 5"/>
          <p:cNvSpPr txBox="1">
            <a:spLocks/>
          </p:cNvSpPr>
          <p:nvPr/>
        </p:nvSpPr>
        <p:spPr>
          <a:xfrm>
            <a:off x="5181600" y="1600200"/>
            <a:ext cx="3810000" cy="4709160"/>
          </a:xfrm>
          <a:prstGeom prst="rect">
            <a:avLst/>
          </a:prstGeom>
        </p:spPr>
        <p:txBody>
          <a:bodyPr vert="horz">
            <a:no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buNone/>
            </a:pPr>
            <a:r>
              <a:rPr lang="en-US" sz="1700" dirty="0"/>
              <a:t>Super-civilizations must be visible across all the Galaxy</a:t>
            </a:r>
          </a:p>
          <a:p>
            <a:pPr marL="137160" indent="0">
              <a:buNone/>
            </a:pPr>
            <a:endParaRPr lang="en-US" sz="1700" dirty="0"/>
          </a:p>
          <a:p>
            <a:pPr marL="137160" indent="0">
              <a:buNone/>
            </a:pPr>
            <a:r>
              <a:rPr lang="en-US" sz="1700" dirty="0"/>
              <a:t>Interstellar spaceships gamma emission visible ~100s </a:t>
            </a:r>
            <a:r>
              <a:rPr lang="en-US" sz="1700" dirty="0" err="1"/>
              <a:t>ly</a:t>
            </a:r>
            <a:r>
              <a:rPr lang="en-US" sz="1700" dirty="0"/>
              <a:t> across</a:t>
            </a:r>
          </a:p>
          <a:p>
            <a:pPr marL="137160" indent="0">
              <a:buNone/>
            </a:pPr>
            <a:endParaRPr lang="en-US" sz="1700" dirty="0"/>
          </a:p>
          <a:p>
            <a:pPr marL="137160" indent="0">
              <a:buNone/>
            </a:pPr>
            <a:r>
              <a:rPr lang="en-US" sz="1700" dirty="0"/>
              <a:t>Dumping nuclear waste on the star detectable ~1000 </a:t>
            </a:r>
            <a:r>
              <a:rPr lang="en-US" sz="1700" dirty="0" err="1"/>
              <a:t>ly</a:t>
            </a:r>
            <a:endParaRPr lang="en-US" sz="1700" dirty="0"/>
          </a:p>
          <a:p>
            <a:pPr marL="137160" indent="0">
              <a:buNone/>
            </a:pPr>
            <a:endParaRPr lang="en-US" sz="1700" dirty="0"/>
          </a:p>
          <a:p>
            <a:pPr marL="137160" indent="0">
              <a:buNone/>
            </a:pPr>
            <a:r>
              <a:rPr lang="en-US" sz="1700" dirty="0"/>
              <a:t>Self-replicating probes could’ve visited all our Galaxy in ~50 My</a:t>
            </a:r>
          </a:p>
          <a:p>
            <a:pPr marL="137160" indent="0">
              <a:buNone/>
            </a:pPr>
            <a:endParaRPr lang="en-US" sz="1700" dirty="0"/>
          </a:p>
          <a:p>
            <a:pPr marL="137160" indent="0">
              <a:buNone/>
            </a:pPr>
            <a:r>
              <a:rPr lang="en-US" sz="1700" dirty="0"/>
              <a:t>Radars 3-100 </a:t>
            </a:r>
            <a:r>
              <a:rPr lang="en-US" sz="1700" dirty="0" err="1"/>
              <a:t>ly</a:t>
            </a:r>
            <a:r>
              <a:rPr lang="en-US" sz="1700" dirty="0"/>
              <a:t> away</a:t>
            </a:r>
          </a:p>
          <a:p>
            <a:pPr marL="137160" indent="0">
              <a:buNone/>
            </a:pPr>
            <a:endParaRPr lang="en-US" sz="1700" dirty="0"/>
          </a:p>
          <a:p>
            <a:pPr marL="137160" indent="0">
              <a:buNone/>
            </a:pPr>
            <a:r>
              <a:rPr lang="en-US" sz="1700" dirty="0"/>
              <a:t>Tritium: several </a:t>
            </a:r>
            <a:r>
              <a:rPr lang="en-US" sz="1700" dirty="0" err="1"/>
              <a:t>ly</a:t>
            </a:r>
            <a:r>
              <a:rPr lang="en-US" sz="1700" dirty="0"/>
              <a:t> away</a:t>
            </a:r>
          </a:p>
        </p:txBody>
      </p:sp>
      <p:sp>
        <p:nvSpPr>
          <p:cNvPr id="2" name="TextBox 1"/>
          <p:cNvSpPr txBox="1"/>
          <p:nvPr/>
        </p:nvSpPr>
        <p:spPr>
          <a:xfrm>
            <a:off x="3835529" y="2590800"/>
            <a:ext cx="1234633" cy="1631216"/>
          </a:xfrm>
          <a:prstGeom prst="rect">
            <a:avLst/>
          </a:prstGeom>
          <a:noFill/>
        </p:spPr>
        <p:txBody>
          <a:bodyPr wrap="none" rtlCol="0">
            <a:spAutoFit/>
          </a:bodyPr>
          <a:lstStyle/>
          <a:p>
            <a:r>
              <a:rPr lang="en-US" sz="10000" dirty="0">
                <a:solidFill>
                  <a:srgbClr val="FFFF00"/>
                </a:solidFill>
              </a:rPr>
              <a:t>≠</a:t>
            </a:r>
          </a:p>
        </p:txBody>
      </p:sp>
    </p:spTree>
    <p:extLst>
      <p:ext uri="{BB962C8B-B14F-4D97-AF65-F5344CB8AC3E}">
        <p14:creationId xmlns:p14="http://schemas.microsoft.com/office/powerpoint/2010/main" val="423207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2133600"/>
            <a:ext cx="8229600" cy="2895600"/>
          </a:xfrm>
        </p:spPr>
        <p:txBody>
          <a:bodyPr>
            <a:normAutofit/>
          </a:bodyPr>
          <a:lstStyle/>
          <a:p>
            <a:pPr marL="137160" indent="0">
              <a:buNone/>
            </a:pPr>
            <a:r>
              <a:rPr lang="en-US" dirty="0"/>
              <a:t>“The apparent size and age of the universe suggest that many technologically advanced extraterrestrial civilizations ought to exist. However, this hypothesis seems inconsistent with the lack of observational evidence to support it.”</a:t>
            </a:r>
          </a:p>
        </p:txBody>
      </p:sp>
      <p:sp>
        <p:nvSpPr>
          <p:cNvPr id="2" name="Title 1"/>
          <p:cNvSpPr>
            <a:spLocks noGrp="1"/>
          </p:cNvSpPr>
          <p:nvPr>
            <p:ph type="title"/>
          </p:nvPr>
        </p:nvSpPr>
        <p:spPr/>
        <p:txBody>
          <a:bodyPr/>
          <a:lstStyle/>
          <a:p>
            <a:r>
              <a:rPr lang="en-US" dirty="0"/>
              <a:t>From Wiki:</a:t>
            </a:r>
          </a:p>
        </p:txBody>
      </p:sp>
    </p:spTree>
    <p:extLst>
      <p:ext uri="{BB962C8B-B14F-4D97-AF65-F5344CB8AC3E}">
        <p14:creationId xmlns:p14="http://schemas.microsoft.com/office/powerpoint/2010/main" val="2507140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667000"/>
            <a:ext cx="8229600" cy="1143000"/>
          </a:xfrm>
        </p:spPr>
        <p:txBody>
          <a:bodyPr>
            <a:normAutofit/>
          </a:bodyPr>
          <a:lstStyle/>
          <a:p>
            <a:r>
              <a:rPr lang="en-US" sz="4400" dirty="0"/>
              <a:t>Where is Everybody?</a:t>
            </a:r>
            <a:endParaRPr lang="en-US" dirty="0"/>
          </a:p>
        </p:txBody>
      </p:sp>
    </p:spTree>
    <p:extLst>
      <p:ext uri="{BB962C8B-B14F-4D97-AF65-F5344CB8AC3E}">
        <p14:creationId xmlns:p14="http://schemas.microsoft.com/office/powerpoint/2010/main" val="733512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Fermi Paradox</a:t>
            </a:r>
          </a:p>
        </p:txBody>
      </p:sp>
      <p:sp>
        <p:nvSpPr>
          <p:cNvPr id="6" name="Content Placeholder 5"/>
          <p:cNvSpPr>
            <a:spLocks noGrp="1"/>
          </p:cNvSpPr>
          <p:nvPr>
            <p:ph idx="1"/>
          </p:nvPr>
        </p:nvSpPr>
        <p:spPr>
          <a:xfrm>
            <a:off x="457200" y="1752600"/>
            <a:ext cx="8229600" cy="4419600"/>
          </a:xfrm>
        </p:spPr>
        <p:txBody>
          <a:bodyPr>
            <a:normAutofit fontScale="92500"/>
          </a:bodyPr>
          <a:lstStyle/>
          <a:p>
            <a:pPr marL="137160" indent="0" algn="ctr">
              <a:buNone/>
            </a:pPr>
            <a:r>
              <a:rPr lang="en-US" dirty="0"/>
              <a:t>From what we know, we expect to see “them” </a:t>
            </a:r>
          </a:p>
          <a:p>
            <a:pPr marL="137160" indent="0" algn="ctr">
              <a:buNone/>
            </a:pPr>
            <a:r>
              <a:rPr lang="en-US" dirty="0"/>
              <a:t>Do we hear, see, sense anybody?</a:t>
            </a:r>
          </a:p>
          <a:p>
            <a:pPr marL="137160" indent="0" algn="ctr">
              <a:buNone/>
            </a:pPr>
            <a:r>
              <a:rPr lang="en-US" dirty="0"/>
              <a:t>No</a:t>
            </a:r>
          </a:p>
          <a:p>
            <a:pPr marL="137160" indent="0" algn="ctr">
              <a:buNone/>
            </a:pPr>
            <a:endParaRPr lang="en-US" dirty="0"/>
          </a:p>
          <a:p>
            <a:pPr marL="137160" indent="0" algn="ctr">
              <a:buNone/>
            </a:pPr>
            <a:r>
              <a:rPr lang="en-US" dirty="0"/>
              <a:t>That, known as Fermi paradox, is the real problem:</a:t>
            </a:r>
          </a:p>
          <a:p>
            <a:pPr marL="137160" indent="0" algn="ctr">
              <a:buNone/>
            </a:pPr>
            <a:endParaRPr lang="en-US" dirty="0"/>
          </a:p>
          <a:p>
            <a:pPr marL="137160" indent="0" algn="ctr">
              <a:buNone/>
            </a:pPr>
            <a:r>
              <a:rPr lang="en-US" b="1" dirty="0"/>
              <a:t>What’s wrong with our picture of the Universe</a:t>
            </a:r>
            <a:r>
              <a:rPr lang="en-US" dirty="0"/>
              <a:t>?</a:t>
            </a:r>
          </a:p>
        </p:txBody>
      </p:sp>
    </p:spTree>
    <p:extLst>
      <p:ext uri="{BB962C8B-B14F-4D97-AF65-F5344CB8AC3E}">
        <p14:creationId xmlns:p14="http://schemas.microsoft.com/office/powerpoint/2010/main" val="485458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43200"/>
            <a:ext cx="8229600" cy="1371600"/>
          </a:xfrm>
        </p:spPr>
        <p:txBody>
          <a:bodyPr>
            <a:normAutofit/>
          </a:bodyPr>
          <a:lstStyle/>
          <a:p>
            <a:r>
              <a:rPr lang="en-US" dirty="0"/>
              <a:t>BREADTH</a:t>
            </a:r>
          </a:p>
        </p:txBody>
      </p:sp>
    </p:spTree>
    <p:extLst>
      <p:ext uri="{BB962C8B-B14F-4D97-AF65-F5344CB8AC3E}">
        <p14:creationId xmlns:p14="http://schemas.microsoft.com/office/powerpoint/2010/main" val="1695898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229600" cy="1143000"/>
          </a:xfrm>
        </p:spPr>
        <p:txBody>
          <a:bodyPr/>
          <a:lstStyle/>
          <a:p>
            <a:r>
              <a:rPr lang="en-US" dirty="0"/>
              <a:t>&lt;</a:t>
            </a:r>
            <a:r>
              <a:rPr lang="en-US" dirty="0" err="1"/>
              <a:t>br</a:t>
            </a:r>
            <a:r>
              <a:rPr lang="en-US" dirty="0"/>
              <a:t>&gt;</a:t>
            </a:r>
          </a:p>
        </p:txBody>
      </p:sp>
    </p:spTree>
    <p:extLst>
      <p:ext uri="{BB962C8B-B14F-4D97-AF65-F5344CB8AC3E}">
        <p14:creationId xmlns:p14="http://schemas.microsoft.com/office/powerpoint/2010/main" val="2438950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Really-really nobody?</a:t>
            </a:r>
          </a:p>
        </p:txBody>
      </p:sp>
      <p:sp>
        <p:nvSpPr>
          <p:cNvPr id="5" name="Subtitle 4"/>
          <p:cNvSpPr>
            <a:spLocks noGrp="1"/>
          </p:cNvSpPr>
          <p:nvPr>
            <p:ph type="subTitle" idx="1"/>
          </p:nvPr>
        </p:nvSpPr>
        <p:spPr>
          <a:xfrm>
            <a:off x="1371600" y="3657600"/>
            <a:ext cx="6400800" cy="1752600"/>
          </a:xfrm>
        </p:spPr>
        <p:txBody>
          <a:bodyPr>
            <a:normAutofit/>
          </a:bodyPr>
          <a:lstStyle/>
          <a:p>
            <a:r>
              <a:rPr lang="en-US" dirty="0"/>
              <a:t>What about UFOs?</a:t>
            </a:r>
          </a:p>
        </p:txBody>
      </p:sp>
    </p:spTree>
    <p:extLst>
      <p:ext uri="{BB962C8B-B14F-4D97-AF65-F5344CB8AC3E}">
        <p14:creationId xmlns:p14="http://schemas.microsoft.com/office/powerpoint/2010/main" val="3846338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a:t>Maybe “they” visit us, in fact?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2057399"/>
            <a:ext cx="5715000" cy="3532909"/>
          </a:xfrm>
          <a:prstGeom prst="rect">
            <a:avLst/>
          </a:prstGeom>
        </p:spPr>
      </p:pic>
    </p:spTree>
    <p:extLst>
      <p:ext uri="{BB962C8B-B14F-4D97-AF65-F5344CB8AC3E}">
        <p14:creationId xmlns:p14="http://schemas.microsoft.com/office/powerpoint/2010/main" val="3303374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Basic (and mostly accepted) facts about UFOs</a:t>
            </a:r>
          </a:p>
        </p:txBody>
      </p:sp>
      <p:sp>
        <p:nvSpPr>
          <p:cNvPr id="3" name="Content Placeholder 2"/>
          <p:cNvSpPr>
            <a:spLocks noGrp="1"/>
          </p:cNvSpPr>
          <p:nvPr>
            <p:ph idx="1"/>
          </p:nvPr>
        </p:nvSpPr>
        <p:spPr/>
        <p:txBody>
          <a:bodyPr>
            <a:normAutofit/>
          </a:bodyPr>
          <a:lstStyle/>
          <a:p>
            <a:r>
              <a:rPr lang="en-US" dirty="0"/>
              <a:t>UFO Stands for:</a:t>
            </a:r>
          </a:p>
          <a:p>
            <a:pPr lvl="1"/>
            <a:r>
              <a:rPr lang="en-US" dirty="0"/>
              <a:t>Unidentified (true)</a:t>
            </a:r>
          </a:p>
          <a:p>
            <a:pPr lvl="1"/>
            <a:r>
              <a:rPr lang="en-US" dirty="0"/>
              <a:t>Flying (sometimes)</a:t>
            </a:r>
          </a:p>
          <a:p>
            <a:pPr lvl="1"/>
            <a:r>
              <a:rPr lang="en-US" dirty="0"/>
              <a:t>Object (sometimes)</a:t>
            </a:r>
          </a:p>
          <a:p>
            <a:r>
              <a:rPr lang="en-US" dirty="0"/>
              <a:t>Not for “Alien Spaceship” yet</a:t>
            </a:r>
          </a:p>
        </p:txBody>
      </p:sp>
    </p:spTree>
    <p:extLst>
      <p:ext uri="{BB962C8B-B14F-4D97-AF65-F5344CB8AC3E}">
        <p14:creationId xmlns:p14="http://schemas.microsoft.com/office/powerpoint/2010/main" val="4021501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Basic (and mostly accepted) facts about UFOs</a:t>
            </a:r>
          </a:p>
        </p:txBody>
      </p:sp>
      <p:sp>
        <p:nvSpPr>
          <p:cNvPr id="3" name="Content Placeholder 2"/>
          <p:cNvSpPr>
            <a:spLocks noGrp="1"/>
          </p:cNvSpPr>
          <p:nvPr>
            <p:ph idx="1"/>
          </p:nvPr>
        </p:nvSpPr>
        <p:spPr>
          <a:xfrm>
            <a:off x="5257800" y="1600200"/>
            <a:ext cx="3429000" cy="4709160"/>
          </a:xfrm>
        </p:spPr>
        <p:txBody>
          <a:bodyPr>
            <a:normAutofit lnSpcReduction="10000"/>
          </a:bodyPr>
          <a:lstStyle/>
          <a:p>
            <a:pPr marL="137160" indent="0">
              <a:buNone/>
            </a:pPr>
            <a:r>
              <a:rPr lang="en-US" dirty="0"/>
              <a:t>Large body of observations</a:t>
            </a:r>
          </a:p>
          <a:p>
            <a:pPr marL="137160" indent="0">
              <a:buNone/>
            </a:pPr>
            <a:endParaRPr lang="en-US" dirty="0"/>
          </a:p>
          <a:p>
            <a:pPr marL="137160" indent="0">
              <a:buNone/>
            </a:pPr>
            <a:r>
              <a:rPr lang="en-US" dirty="0"/>
              <a:t>“Modern” post-1947: hundreds of thousands cases </a:t>
            </a:r>
          </a:p>
          <a:p>
            <a:pPr marL="137160" indent="0">
              <a:buNone/>
            </a:pPr>
            <a:endParaRPr lang="en-US" dirty="0"/>
          </a:p>
          <a:p>
            <a:pPr marL="137160" indent="0">
              <a:buNone/>
            </a:pPr>
            <a:r>
              <a:rPr lang="en-US" dirty="0"/>
              <a:t>Many earlier sightings down to at least 9 AD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93" y="3241792"/>
            <a:ext cx="5098163" cy="359494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58" y="1381801"/>
            <a:ext cx="3026735" cy="1793992"/>
          </a:xfrm>
          <a:prstGeom prst="rect">
            <a:avLst/>
          </a:prstGeom>
        </p:spPr>
      </p:pic>
      <p:sp>
        <p:nvSpPr>
          <p:cNvPr id="6" name="TextBox 5"/>
          <p:cNvSpPr txBox="1"/>
          <p:nvPr/>
        </p:nvSpPr>
        <p:spPr>
          <a:xfrm>
            <a:off x="3099391" y="1676400"/>
            <a:ext cx="1475464" cy="830997"/>
          </a:xfrm>
          <a:prstGeom prst="rect">
            <a:avLst/>
          </a:prstGeom>
          <a:noFill/>
        </p:spPr>
        <p:txBody>
          <a:bodyPr wrap="square" rtlCol="0">
            <a:spAutoFit/>
          </a:bodyPr>
          <a:lstStyle/>
          <a:p>
            <a:r>
              <a:rPr lang="en-US" sz="1600" dirty="0">
                <a:sym typeface="Wingdings" pitchFamily="2" charset="2"/>
              </a:rPr>
              <a:t></a:t>
            </a:r>
            <a:r>
              <a:rPr lang="en-US" sz="1600" dirty="0"/>
              <a:t> USSR &amp; Russia, per year</a:t>
            </a:r>
          </a:p>
        </p:txBody>
      </p:sp>
    </p:spTree>
    <p:extLst>
      <p:ext uri="{BB962C8B-B14F-4D97-AF65-F5344CB8AC3E}">
        <p14:creationId xmlns:p14="http://schemas.microsoft.com/office/powerpoint/2010/main" val="2224742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Basic (and mostly accepted) facts about UFOs</a:t>
            </a:r>
          </a:p>
        </p:txBody>
      </p:sp>
      <p:sp>
        <p:nvSpPr>
          <p:cNvPr id="3" name="Content Placeholder 2"/>
          <p:cNvSpPr>
            <a:spLocks noGrp="1"/>
          </p:cNvSpPr>
          <p:nvPr>
            <p:ph idx="1"/>
          </p:nvPr>
        </p:nvSpPr>
        <p:spPr/>
        <p:txBody>
          <a:bodyPr>
            <a:normAutofit fontScale="92500" lnSpcReduction="10000"/>
          </a:bodyPr>
          <a:lstStyle/>
          <a:p>
            <a:r>
              <a:rPr lang="en-US" dirty="0"/>
              <a:t>Governments do/did collect, analyze, and sometimes hide data</a:t>
            </a:r>
          </a:p>
          <a:p>
            <a:pPr lvl="1"/>
            <a:r>
              <a:rPr lang="en-US" dirty="0"/>
              <a:t>Dozens of projects publicly known in Wikipedia</a:t>
            </a:r>
          </a:p>
          <a:p>
            <a:r>
              <a:rPr lang="en-US" dirty="0"/>
              <a:t>As a result, any discussion is gravely contaminated with</a:t>
            </a:r>
          </a:p>
          <a:p>
            <a:pPr lvl="1"/>
            <a:r>
              <a:rPr lang="en-US" dirty="0"/>
              <a:t>Data gaps</a:t>
            </a:r>
          </a:p>
          <a:p>
            <a:pPr lvl="1"/>
            <a:r>
              <a:rPr lang="en-US" dirty="0"/>
              <a:t>Data leaks</a:t>
            </a:r>
            <a:endParaRPr lang="en-US" dirty="0">
              <a:sym typeface="Wingdings" pitchFamily="2" charset="2"/>
            </a:endParaRPr>
          </a:p>
          <a:p>
            <a:pPr lvl="1"/>
            <a:r>
              <a:rPr lang="en-US" dirty="0">
                <a:sym typeface="Wingdings" pitchFamily="2" charset="2"/>
              </a:rPr>
              <a:t>Data “leaks” </a:t>
            </a:r>
          </a:p>
          <a:p>
            <a:pPr lvl="1"/>
            <a:r>
              <a:rPr lang="en-US" dirty="0"/>
              <a:t>Conspiracies</a:t>
            </a:r>
          </a:p>
          <a:p>
            <a:pPr lvl="1"/>
            <a:r>
              <a:rPr lang="en-US" dirty="0"/>
              <a:t>Anti-conspiracies</a:t>
            </a:r>
          </a:p>
          <a:p>
            <a:pPr lvl="1"/>
            <a:r>
              <a:rPr lang="en-US" dirty="0"/>
              <a:t>Anti-anti-conspiracies</a:t>
            </a:r>
          </a:p>
          <a:p>
            <a:pPr lvl="1"/>
            <a:r>
              <a:rPr lang="en-US" dirty="0"/>
              <a:t>…</a:t>
            </a:r>
            <a:r>
              <a:rPr lang="en-US" i="1" dirty="0"/>
              <a:t>ad infinitum</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812" y="3733800"/>
            <a:ext cx="3519176" cy="227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54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Basic (and mostly accepted) facts about UFOs, 1/3</a:t>
            </a:r>
          </a:p>
        </p:txBody>
      </p:sp>
      <p:sp>
        <p:nvSpPr>
          <p:cNvPr id="3" name="Content Placeholder 2"/>
          <p:cNvSpPr>
            <a:spLocks noGrp="1"/>
          </p:cNvSpPr>
          <p:nvPr>
            <p:ph idx="1"/>
          </p:nvPr>
        </p:nvSpPr>
        <p:spPr>
          <a:xfrm>
            <a:off x="4876800" y="1600200"/>
            <a:ext cx="3810000" cy="4709160"/>
          </a:xfrm>
        </p:spPr>
        <p:txBody>
          <a:bodyPr>
            <a:normAutofit fontScale="62500" lnSpcReduction="20000"/>
          </a:bodyPr>
          <a:lstStyle/>
          <a:p>
            <a:pPr marL="137160" indent="0">
              <a:buNone/>
            </a:pPr>
            <a:r>
              <a:rPr lang="en-US" dirty="0"/>
              <a:t>Few common characteristics of UFOs:</a:t>
            </a:r>
          </a:p>
          <a:p>
            <a:pPr marL="137160" indent="0">
              <a:buNone/>
            </a:pPr>
            <a:endParaRPr lang="en-US" dirty="0"/>
          </a:p>
          <a:p>
            <a:r>
              <a:rPr lang="en-US" dirty="0"/>
              <a:t>Shape: disk, triangle, cylinder, sphere, dot</a:t>
            </a:r>
          </a:p>
          <a:p>
            <a:r>
              <a:rPr lang="en-US" dirty="0"/>
              <a:t>Often luminous</a:t>
            </a:r>
          </a:p>
          <a:p>
            <a:r>
              <a:rPr lang="en-US" dirty="0"/>
              <a:t>Some detectable by radar</a:t>
            </a:r>
          </a:p>
          <a:p>
            <a:r>
              <a:rPr lang="en-US" dirty="0"/>
              <a:t>May display extreme accelerations, sharp turns at enormous &amp; supersonic apparent velocities</a:t>
            </a:r>
          </a:p>
          <a:p>
            <a:r>
              <a:rPr lang="en-US" dirty="0"/>
              <a:t>Generally silent, no sonic booms</a:t>
            </a:r>
          </a:p>
          <a:p>
            <a:r>
              <a:rPr lang="en-US" dirty="0"/>
              <a:t>Reports of electromagnetic interference</a:t>
            </a:r>
          </a:p>
          <a:p>
            <a:r>
              <a:rPr lang="en-US" dirty="0"/>
              <a:t>Few reports of close </a:t>
            </a:r>
            <a:r>
              <a:rPr lang="en-US" dirty="0" err="1"/>
              <a:t>encouters</a:t>
            </a:r>
            <a:r>
              <a:rPr lang="en-US" dirty="0"/>
              <a:t> or abductions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676400"/>
            <a:ext cx="4559841" cy="3429000"/>
          </a:xfrm>
          <a:prstGeom prst="rect">
            <a:avLst/>
          </a:prstGeom>
        </p:spPr>
      </p:pic>
    </p:spTree>
    <p:extLst>
      <p:ext uri="{BB962C8B-B14F-4D97-AF65-F5344CB8AC3E}">
        <p14:creationId xmlns:p14="http://schemas.microsoft.com/office/powerpoint/2010/main" val="2836780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Basic (and less agreed upon) facts about UFOs</a:t>
            </a:r>
          </a:p>
        </p:txBody>
      </p:sp>
      <p:sp>
        <p:nvSpPr>
          <p:cNvPr id="3" name="Content Placeholder 2"/>
          <p:cNvSpPr>
            <a:spLocks noGrp="1"/>
          </p:cNvSpPr>
          <p:nvPr>
            <p:ph idx="1"/>
          </p:nvPr>
        </p:nvSpPr>
        <p:spPr/>
        <p:txBody>
          <a:bodyPr>
            <a:normAutofit lnSpcReduction="10000"/>
          </a:bodyPr>
          <a:lstStyle/>
          <a:p>
            <a:r>
              <a:rPr lang="en-US" dirty="0"/>
              <a:t>70%-98% observations could be explained after analysis with clean hands and clear mind:</a:t>
            </a:r>
          </a:p>
          <a:p>
            <a:pPr lvl="1"/>
            <a:r>
              <a:rPr lang="en-US" dirty="0"/>
              <a:t>Balloons, lanterns, aircraft, rockets, air ads</a:t>
            </a:r>
          </a:p>
          <a:p>
            <a:pPr lvl="1"/>
            <a:r>
              <a:rPr lang="en-US" dirty="0"/>
              <a:t>Astronomic: meteors, planets, stars</a:t>
            </a:r>
          </a:p>
          <a:p>
            <a:pPr lvl="1"/>
            <a:r>
              <a:rPr lang="en-US" dirty="0"/>
              <a:t>Atmospheric phenomena: rare clouds, halos, untypical lightings</a:t>
            </a:r>
          </a:p>
          <a:p>
            <a:pPr lvl="1"/>
            <a:r>
              <a:rPr lang="en-US" dirty="0"/>
              <a:t>Searchlights play</a:t>
            </a:r>
          </a:p>
          <a:p>
            <a:pPr lvl="1"/>
            <a:r>
              <a:rPr lang="en-US" dirty="0"/>
              <a:t>Bird flocks</a:t>
            </a:r>
          </a:p>
          <a:p>
            <a:pPr lvl="1"/>
            <a:r>
              <a:rPr lang="en-US" dirty="0"/>
              <a:t>Pranks &amp; hoaxes (surprisingly, only few %)</a:t>
            </a:r>
          </a:p>
          <a:p>
            <a:r>
              <a:rPr lang="en-US" dirty="0"/>
              <a:t>About ~10% are hard to explain</a:t>
            </a:r>
          </a:p>
        </p:txBody>
      </p:sp>
    </p:spTree>
    <p:extLst>
      <p:ext uri="{BB962C8B-B14F-4D97-AF65-F5344CB8AC3E}">
        <p14:creationId xmlns:p14="http://schemas.microsoft.com/office/powerpoint/2010/main" val="2795765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667000"/>
            <a:ext cx="8229600" cy="1143000"/>
          </a:xfrm>
        </p:spPr>
        <p:txBody>
          <a:bodyPr/>
          <a:lstStyle/>
          <a:p>
            <a:r>
              <a:rPr lang="en-US" dirty="0"/>
              <a:t>Consider Few Examples…</a:t>
            </a:r>
          </a:p>
        </p:txBody>
      </p:sp>
    </p:spTree>
    <p:extLst>
      <p:ext uri="{BB962C8B-B14F-4D97-AF65-F5344CB8AC3E}">
        <p14:creationId xmlns:p14="http://schemas.microsoft.com/office/powerpoint/2010/main" val="4184054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Clouds</a:t>
            </a:r>
          </a:p>
        </p:txBody>
      </p:sp>
      <p:pic>
        <p:nvPicPr>
          <p:cNvPr id="2050" name="Picture 2" descr="\\iridium\Private\Data\ADM &amp; Social\Projects\2012\AreWeAlone\Pics\4-strange-cloud-forma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3387" y="1524000"/>
            <a:ext cx="5257800" cy="394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86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2050"/>
                                        </p:tgtEl>
                                      </p:cBhvr>
                                      <p:by x="15000" y="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667000"/>
            <a:ext cx="8229600" cy="1143000"/>
          </a:xfrm>
        </p:spPr>
        <p:txBody>
          <a:bodyPr>
            <a:noAutofit/>
          </a:bodyPr>
          <a:lstStyle/>
          <a:p>
            <a:r>
              <a:rPr lang="en-US" sz="4000" dirty="0"/>
              <a:t>Part I</a:t>
            </a:r>
            <a:br>
              <a:rPr lang="en-US" sz="4000" dirty="0"/>
            </a:br>
            <a:r>
              <a:rPr lang="en-US" sz="4000" dirty="0"/>
              <a:t>The Context</a:t>
            </a:r>
          </a:p>
        </p:txBody>
      </p:sp>
    </p:spTree>
    <p:extLst>
      <p:ext uri="{BB962C8B-B14F-4D97-AF65-F5344CB8AC3E}">
        <p14:creationId xmlns:p14="http://schemas.microsoft.com/office/powerpoint/2010/main" val="1529839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Sprite</a:t>
            </a:r>
          </a:p>
        </p:txBody>
      </p:sp>
      <p:pic>
        <p:nvPicPr>
          <p:cNvPr id="3074" name="Picture 2" descr="\\iridium\Private\Data\ADM &amp; Social\Projects\2012\AreWeAlone\Pics\770px-BigRed-Spr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536405"/>
            <a:ext cx="6181725" cy="48169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58000" y="1676400"/>
            <a:ext cx="695325"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8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Aurora</a:t>
            </a:r>
          </a:p>
        </p:txBody>
      </p:sp>
      <p:pic>
        <p:nvPicPr>
          <p:cNvPr id="4098" name="Picture 2" descr="\\iridium\Private\Data\ADM &amp; Social\Projects\2012\AreWeAlone\Pics\Auro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47800"/>
            <a:ext cx="6096000" cy="4825720"/>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p:cNvSpPr/>
          <p:nvPr/>
        </p:nvSpPr>
        <p:spPr>
          <a:xfrm>
            <a:off x="990600" y="1219200"/>
            <a:ext cx="6477000" cy="2701295"/>
          </a:xfrm>
          <a:prstGeom prst="cloud">
            <a:avLst/>
          </a:prstGeom>
          <a:solidFill>
            <a:schemeClr val="accent4">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5"/>
          <p:cNvSpPr/>
          <p:nvPr/>
        </p:nvSpPr>
        <p:spPr>
          <a:xfrm>
            <a:off x="2496879" y="4541874"/>
            <a:ext cx="4495800" cy="533400"/>
          </a:xfrm>
          <a:prstGeom prst="cloud">
            <a:avLst/>
          </a:prstGeom>
          <a:solidFill>
            <a:schemeClr val="accent4">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p:cNvSpPr/>
          <p:nvPr/>
        </p:nvSpPr>
        <p:spPr>
          <a:xfrm>
            <a:off x="1304260" y="3200400"/>
            <a:ext cx="2514600" cy="1776158"/>
          </a:xfrm>
          <a:prstGeom prst="cloud">
            <a:avLst/>
          </a:prstGeom>
          <a:solidFill>
            <a:schemeClr val="accent4">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7"/>
          <p:cNvSpPr/>
          <p:nvPr/>
        </p:nvSpPr>
        <p:spPr>
          <a:xfrm>
            <a:off x="4648200" y="3200400"/>
            <a:ext cx="3124200" cy="1608174"/>
          </a:xfrm>
          <a:prstGeom prst="cloud">
            <a:avLst/>
          </a:prstGeom>
          <a:solidFill>
            <a:schemeClr val="accent4">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47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Avrocar</a:t>
            </a:r>
            <a:r>
              <a:rPr lang="en-US" dirty="0"/>
              <a:t> (real)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76400"/>
            <a:ext cx="5753100" cy="4173818"/>
          </a:xfrm>
          <a:prstGeom prst="rect">
            <a:avLst/>
          </a:prstGeom>
        </p:spPr>
      </p:pic>
    </p:spTree>
    <p:extLst>
      <p:ext uri="{BB962C8B-B14F-4D97-AF65-F5344CB8AC3E}">
        <p14:creationId xmlns:p14="http://schemas.microsoft.com/office/powerpoint/2010/main" val="242761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 2 Bomber (real)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905000"/>
            <a:ext cx="6629400" cy="4148110"/>
          </a:xfrm>
          <a:prstGeom prst="rect">
            <a:avLst/>
          </a:prstGeom>
        </p:spPr>
      </p:pic>
    </p:spTree>
    <p:extLst>
      <p:ext uri="{BB962C8B-B14F-4D97-AF65-F5344CB8AC3E}">
        <p14:creationId xmlns:p14="http://schemas.microsoft.com/office/powerpoint/2010/main" val="4294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Beluga Aircraft (real)</a:t>
            </a:r>
          </a:p>
        </p:txBody>
      </p:sp>
      <p:pic>
        <p:nvPicPr>
          <p:cNvPr id="5122" name="Picture 2" descr="\\iridium\Private\Data\ADM &amp; Social\Projects\2012\AreWeAlone\Pics\Belu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48027"/>
            <a:ext cx="7162800" cy="4910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23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E-2D </a:t>
            </a:r>
            <a:r>
              <a:rPr lang="en-US" dirty="0" err="1"/>
              <a:t>Hawkeys</a:t>
            </a:r>
            <a:r>
              <a:rPr lang="en-US" dirty="0"/>
              <a:t> (real)</a:t>
            </a:r>
          </a:p>
        </p:txBody>
      </p:sp>
      <p:pic>
        <p:nvPicPr>
          <p:cNvPr id="6146" name="Picture 2" descr="\\iridium\Private\Data\ADM &amp; Social\Projects\2012\AreWeAlone\Pics\E-2D_Hawkeyes_in_flight_c2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610475" cy="507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72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Chance Vought V-137 (real)</a:t>
            </a:r>
          </a:p>
        </p:txBody>
      </p:sp>
      <p:pic>
        <p:nvPicPr>
          <p:cNvPr id="7170" name="Picture 2" descr="\\iridium\Private\Data\ADM &amp; Social\Projects\2012\AreWeAlone\Pics\Chance_Vought_V-137_InFl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05000"/>
            <a:ext cx="6096000" cy="3519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63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Sikorsky Cypher-UAV (real)</a:t>
            </a:r>
          </a:p>
        </p:txBody>
      </p:sp>
      <p:pic>
        <p:nvPicPr>
          <p:cNvPr id="8194" name="Picture 2" descr="\\iridium\Private\Data\ADM &amp; Social\Projects\2012\AreWeAlone\Pics\Sikorsky_Cypher-UA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981200"/>
            <a:ext cx="3752850" cy="330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44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Lifting Body Aircraft (real)</a:t>
            </a:r>
          </a:p>
        </p:txBody>
      </p:sp>
      <p:pic>
        <p:nvPicPr>
          <p:cNvPr id="14338" name="Picture 2" descr="\\iridium\Private\Data\ADM &amp; Social\Projects\2012\AreWeAlone\Pics\HL-10_E-21090_InFligh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2580" y="2895599"/>
            <a:ext cx="2558183" cy="2278063"/>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iridium\Private\Data\ADM &amp; Social\Projects\2012\AreWeAlone\Pics\NORTHROP_M2-F2_Ligting_Bod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986" y="2895600"/>
            <a:ext cx="5257800" cy="2278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66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“Common” Plane Landing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2401" y="2735262"/>
            <a:ext cx="1539197" cy="949325"/>
          </a:xfrm>
          <a:prstGeom prst="rect">
            <a:avLst/>
          </a:prstGeom>
        </p:spPr>
      </p:pic>
      <p:pic>
        <p:nvPicPr>
          <p:cNvPr id="9218" name="Picture 2" descr="\\iridium\Private\Data\ADM &amp; Social\Projects\2012\AreWeAlone\Pics\PlaneApproach-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19200"/>
            <a:ext cx="6096001" cy="39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64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743200"/>
            <a:ext cx="8229600" cy="1143000"/>
          </a:xfrm>
        </p:spPr>
        <p:txBody>
          <a:bodyPr/>
          <a:lstStyle/>
          <a:p>
            <a:r>
              <a:rPr lang="en-US" dirty="0"/>
              <a:t>Where Are We?</a:t>
            </a:r>
          </a:p>
        </p:txBody>
      </p:sp>
    </p:spTree>
    <p:extLst>
      <p:ext uri="{BB962C8B-B14F-4D97-AF65-F5344CB8AC3E}">
        <p14:creationId xmlns:p14="http://schemas.microsoft.com/office/powerpoint/2010/main" val="1732848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Halos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295400"/>
            <a:ext cx="7696200" cy="5103242"/>
          </a:xfrm>
          <a:prstGeom prst="rect">
            <a:avLst/>
          </a:prstGeom>
        </p:spPr>
      </p:pic>
    </p:spTree>
    <p:extLst>
      <p:ext uri="{BB962C8B-B14F-4D97-AF65-F5344CB8AC3E}">
        <p14:creationId xmlns:p14="http://schemas.microsoft.com/office/powerpoint/2010/main" val="16134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Halos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447800"/>
            <a:ext cx="4267200" cy="4859867"/>
          </a:xfrm>
          <a:prstGeom prst="rect">
            <a:avLst/>
          </a:prstGeom>
        </p:spPr>
      </p:pic>
    </p:spTree>
    <p:extLst>
      <p:ext uri="{BB962C8B-B14F-4D97-AF65-F5344CB8AC3E}">
        <p14:creationId xmlns:p14="http://schemas.microsoft.com/office/powerpoint/2010/main" val="367629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Bird Flocks</a:t>
            </a:r>
          </a:p>
        </p:txBody>
      </p:sp>
      <p:pic>
        <p:nvPicPr>
          <p:cNvPr id="10242" name="Picture 2" descr="\\iridium\Private\Data\ADM &amp; Social\Projects\2012\AreWeAlone\Pics\bird0495-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6698" y="1827693"/>
            <a:ext cx="4747302" cy="31253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ridium\Private\Data\ADM &amp; Social\Projects\2012\AreWeAlone\Pics\bird0495-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6698" y="5189022"/>
            <a:ext cx="810228" cy="533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3" y="1833350"/>
            <a:ext cx="4246418" cy="312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3924" y="5190012"/>
            <a:ext cx="730516" cy="537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989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Meteorite (green)</a:t>
            </a:r>
          </a:p>
        </p:txBody>
      </p:sp>
      <p:pic>
        <p:nvPicPr>
          <p:cNvPr id="12290" name="Picture 2" descr="\\iridium\Private\Data\ADM &amp; Social\Projects\2012\AreWeAlone\Pics\Green-fireball-in-sky-dazzles-southwest-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954" y="1460205"/>
            <a:ext cx="6347468" cy="422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56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Hale-Bopp Comet</a:t>
            </a:r>
          </a:p>
        </p:txBody>
      </p:sp>
      <p:pic>
        <p:nvPicPr>
          <p:cNvPr id="13314" name="Picture 2" descr="\\iridium\Private\Data\ADM &amp; Social\Projects\2012\AreWeAlone\Pics\hale-bopp_comet_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812851"/>
            <a:ext cx="58420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14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Rotating Rocket Dumping Fuel (“Norway Spiral”)</a:t>
            </a:r>
          </a:p>
        </p:txBody>
      </p:sp>
      <p:pic>
        <p:nvPicPr>
          <p:cNvPr id="15362" name="Picture 2" descr="\\iridium\Private\Data\ADM &amp; Social\Projects\2012\AreWeAlone\Pics\NorwaySpi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34128"/>
            <a:ext cx="6038850" cy="401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57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Lenticular Clouds</a:t>
            </a:r>
          </a:p>
        </p:txBody>
      </p:sp>
      <p:pic>
        <p:nvPicPr>
          <p:cNvPr id="16387" name="Picture 3" descr="\\iridium\Private\Data\ADM &amp; Social\Projects\2012\AreWeAlone\Pics\lenticular-cloud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606800"/>
            <a:ext cx="409575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iridium\Private\Data\ADM &amp; Social\Projects\2012\AreWeAlone\Pics\lenticular-clou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85777"/>
            <a:ext cx="5202238" cy="390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90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Sprite &amp; </a:t>
            </a:r>
            <a:r>
              <a:rPr lang="en-US" dirty="0" err="1"/>
              <a:t>Elve</a:t>
            </a:r>
            <a:endParaRPr lang="en-US" dirty="0"/>
          </a:p>
        </p:txBody>
      </p:sp>
      <p:pic>
        <p:nvPicPr>
          <p:cNvPr id="17410" name="Picture 2" descr="\\iridium\Private\Data\ADM &amp; Social\Projects\2012\AreWeAlone\Pics\lightning-red-sprites-elves-halo-ionosphere-upper-atmosphe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524000"/>
            <a:ext cx="49530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69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Venus, out of focus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1876344"/>
            <a:ext cx="4749759" cy="3519140"/>
          </a:xfrm>
          <a:prstGeom prst="rect">
            <a:avLst/>
          </a:prstGeom>
        </p:spPr>
      </p:pic>
    </p:spTree>
    <p:extLst>
      <p:ext uri="{BB962C8B-B14F-4D97-AF65-F5344CB8AC3E}">
        <p14:creationId xmlns:p14="http://schemas.microsoft.com/office/powerpoint/2010/main" val="248267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Rolling Clouds</a:t>
            </a:r>
          </a:p>
        </p:txBody>
      </p:sp>
      <p:pic>
        <p:nvPicPr>
          <p:cNvPr id="18434" name="Picture 2" descr="\\iridium\Private\Data\ADM &amp; Social\Projects\2012\AreWeAlone\Pics\MorningGloryCloudBurketownFromPla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730" y="1373372"/>
            <a:ext cx="7391400" cy="4915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5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 y="1524000"/>
            <a:ext cx="6380575" cy="4419600"/>
          </a:xfrm>
          <a:prstGeom prst="rect">
            <a:avLst/>
          </a:prstGeom>
        </p:spPr>
      </p:pic>
      <p:sp>
        <p:nvSpPr>
          <p:cNvPr id="5" name="TextBox 4"/>
          <p:cNvSpPr txBox="1"/>
          <p:nvPr/>
        </p:nvSpPr>
        <p:spPr>
          <a:xfrm>
            <a:off x="6743700" y="1524000"/>
            <a:ext cx="2247899" cy="2246769"/>
          </a:xfrm>
          <a:prstGeom prst="rect">
            <a:avLst/>
          </a:prstGeom>
          <a:noFill/>
        </p:spPr>
        <p:txBody>
          <a:bodyPr wrap="square" rtlCol="0">
            <a:spAutoFit/>
          </a:bodyPr>
          <a:lstStyle/>
          <a:p>
            <a:r>
              <a:rPr lang="en-US" sz="2000" b="1" dirty="0"/>
              <a:t>Bellevue</a:t>
            </a:r>
          </a:p>
          <a:p>
            <a:endParaRPr lang="en-US" sz="2000" dirty="0"/>
          </a:p>
          <a:p>
            <a:r>
              <a:rPr lang="en-US" sz="2000" dirty="0"/>
              <a:t>~10 km across</a:t>
            </a:r>
          </a:p>
          <a:p>
            <a:endParaRPr lang="en-US" sz="2000" dirty="0"/>
          </a:p>
          <a:p>
            <a:r>
              <a:rPr lang="en-US" sz="2000" dirty="0"/>
              <a:t>Communication time ~40 microsecond</a:t>
            </a:r>
          </a:p>
        </p:txBody>
      </p:sp>
    </p:spTree>
    <p:extLst>
      <p:ext uri="{BB962C8B-B14F-4D97-AF65-F5344CB8AC3E}">
        <p14:creationId xmlns:p14="http://schemas.microsoft.com/office/powerpoint/2010/main" val="26604882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Nacreous Clouds</a:t>
            </a:r>
          </a:p>
        </p:txBody>
      </p:sp>
      <p:pic>
        <p:nvPicPr>
          <p:cNvPr id="19458" name="Picture 2" descr="\\iridium\Private\Data\ADM &amp; Social\Projects\2012\AreWeAlone\Pics\NacreousCloud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780" y="15240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43033" y="6293739"/>
            <a:ext cx="3863494" cy="369332"/>
          </a:xfrm>
          <a:prstGeom prst="rect">
            <a:avLst/>
          </a:prstGeom>
          <a:noFill/>
        </p:spPr>
        <p:txBody>
          <a:bodyPr wrap="none" rtlCol="0">
            <a:spAutoFit/>
          </a:bodyPr>
          <a:lstStyle/>
          <a:p>
            <a:pPr algn="ctr"/>
            <a:r>
              <a:rPr lang="en-US" dirty="0"/>
              <a:t>Very uncommon and beautiful…</a:t>
            </a:r>
          </a:p>
        </p:txBody>
      </p:sp>
    </p:spTree>
    <p:extLst>
      <p:ext uri="{BB962C8B-B14F-4D97-AF65-F5344CB8AC3E}">
        <p14:creationId xmlns:p14="http://schemas.microsoft.com/office/powerpoint/2010/main" val="291826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High Altitude Rocket Trace</a:t>
            </a:r>
            <a:br>
              <a:rPr lang="en-US" sz="3600" dirty="0"/>
            </a:br>
            <a:r>
              <a:rPr lang="en-US" sz="3600" dirty="0"/>
              <a:t>(“</a:t>
            </a:r>
            <a:r>
              <a:rPr lang="ru-RU" sz="3600" dirty="0"/>
              <a:t>Петрозаводский феномен</a:t>
            </a:r>
            <a:r>
              <a:rPr lang="en-US" sz="3600" dirty="0"/>
              <a:t>”)</a:t>
            </a:r>
          </a:p>
        </p:txBody>
      </p:sp>
      <p:pic>
        <p:nvPicPr>
          <p:cNvPr id="20483" name="Picture 3" descr="\\iridium\Private\Data\ADM &amp; Social\Projects\2012\AreWeAlone\Pics\PetrozavodskPhenom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47800"/>
            <a:ext cx="6924675" cy="5193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23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Another Rocket Trail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447800"/>
            <a:ext cx="7772400" cy="5050834"/>
          </a:xfrm>
          <a:prstGeom prst="rect">
            <a:avLst/>
          </a:prstGeom>
        </p:spPr>
      </p:pic>
    </p:spTree>
    <p:extLst>
      <p:ext uri="{BB962C8B-B14F-4D97-AF65-F5344CB8AC3E}">
        <p14:creationId xmlns:p14="http://schemas.microsoft.com/office/powerpoint/2010/main" val="204200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Solar Balloon</a:t>
            </a:r>
            <a:br>
              <a:rPr lang="en-US" sz="3200" dirty="0"/>
            </a:br>
            <a:r>
              <a:rPr lang="en-US" sz="3200" dirty="0"/>
              <a:t>[Trash Bags + Tape + Sun == Fun]</a:t>
            </a:r>
          </a:p>
        </p:txBody>
      </p:sp>
      <p:pic>
        <p:nvPicPr>
          <p:cNvPr id="21506" name="Picture 2" descr="\\iridium\Private\Data\ADM &amp; Social\Projects\2012\AreWeAlone\Pics\solarballoon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7079" y="1638588"/>
            <a:ext cx="4108450" cy="3081338"/>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iridium\Private\Data\ADM &amp; Social\Projects\2012\AreWeAlone\Pics\TrashBagHotAirBal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99" y="4191000"/>
            <a:ext cx="2740025" cy="2048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4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More Solar Balloons</a:t>
            </a:r>
          </a:p>
        </p:txBody>
      </p:sp>
      <p:pic>
        <p:nvPicPr>
          <p:cNvPr id="22531" name="Picture 3" descr="\\iridium\Private\Data\ADM &amp; Social\Projects\2012\AreWeAlone\Pics\SolarBaloon-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102" y="3564787"/>
            <a:ext cx="5715000" cy="3219450"/>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iridium\Private\Data\ADM &amp; Social\Projects\2012\AreWeAlone\Pics\solar-balloon-trash-ba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35" y="1219200"/>
            <a:ext cx="3103167"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25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Lanterns</a:t>
            </a:r>
          </a:p>
        </p:txBody>
      </p:sp>
      <p:pic>
        <p:nvPicPr>
          <p:cNvPr id="23554" name="Picture 2" descr="\\iridium\Private\Data\ADM &amp; Social\Projects\2012\AreWeAlone\Pics\lanter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3495674"/>
            <a:ext cx="3133725" cy="3133725"/>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iridium\Private\Data\ADM &amp; Social\Projects\2012\AreWeAlone\Pics\lanterns-chine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50800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7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Regular Balloons</a:t>
            </a:r>
          </a:p>
        </p:txBody>
      </p:sp>
      <p:pic>
        <p:nvPicPr>
          <p:cNvPr id="24578" name="Picture 2" descr="\\iridium\Private\Data\ADM &amp; Social\Projects\2012\AreWeAlone\Pics\DSC_8870.JPG.1200x9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887767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4400" y="5594866"/>
            <a:ext cx="7507183" cy="369332"/>
          </a:xfrm>
          <a:prstGeom prst="rect">
            <a:avLst/>
          </a:prstGeom>
          <a:noFill/>
        </p:spPr>
        <p:txBody>
          <a:bodyPr wrap="none" rtlCol="0">
            <a:spAutoFit/>
          </a:bodyPr>
          <a:lstStyle/>
          <a:p>
            <a:r>
              <a:rPr lang="en-US" dirty="0"/>
              <a:t>Seen from the airplane on approach to Moscow on 08/14/2010</a:t>
            </a:r>
          </a:p>
        </p:txBody>
      </p:sp>
    </p:spTree>
    <p:extLst>
      <p:ext uri="{BB962C8B-B14F-4D97-AF65-F5344CB8AC3E}">
        <p14:creationId xmlns:p14="http://schemas.microsoft.com/office/powerpoint/2010/main" val="407115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Enough FUN?</a:t>
            </a:r>
          </a:p>
        </p:txBody>
      </p:sp>
      <p:sp>
        <p:nvSpPr>
          <p:cNvPr id="5" name="Subtitle 4"/>
          <p:cNvSpPr>
            <a:spLocks noGrp="1"/>
          </p:cNvSpPr>
          <p:nvPr>
            <p:ph type="subTitle" idx="1"/>
          </p:nvPr>
        </p:nvSpPr>
        <p:spPr/>
        <p:txBody>
          <a:bodyPr/>
          <a:lstStyle/>
          <a:p>
            <a:r>
              <a:rPr lang="en-US" dirty="0"/>
              <a:t>Back to the unexplained 10%</a:t>
            </a:r>
          </a:p>
        </p:txBody>
      </p:sp>
    </p:spTree>
    <p:extLst>
      <p:ext uri="{BB962C8B-B14F-4D97-AF65-F5344CB8AC3E}">
        <p14:creationId xmlns:p14="http://schemas.microsoft.com/office/powerpoint/2010/main" val="10628655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UFOs – far less known facts</a:t>
            </a:r>
          </a:p>
        </p:txBody>
      </p:sp>
      <p:sp>
        <p:nvSpPr>
          <p:cNvPr id="3" name="Content Placeholder 2"/>
          <p:cNvSpPr>
            <a:spLocks noGrp="1"/>
          </p:cNvSpPr>
          <p:nvPr>
            <p:ph idx="1"/>
          </p:nvPr>
        </p:nvSpPr>
        <p:spPr>
          <a:xfrm>
            <a:off x="5791200" y="1600200"/>
            <a:ext cx="2895600" cy="4709160"/>
          </a:xfrm>
        </p:spPr>
        <p:txBody>
          <a:bodyPr>
            <a:normAutofit fontScale="70000" lnSpcReduction="20000"/>
          </a:bodyPr>
          <a:lstStyle/>
          <a:p>
            <a:pPr marL="137160" indent="0">
              <a:buNone/>
            </a:pPr>
            <a:r>
              <a:rPr lang="en-US" dirty="0"/>
              <a:t>UFOs observed in these years were interpreted as:</a:t>
            </a:r>
          </a:p>
          <a:p>
            <a:pPr marL="137160" indent="0">
              <a:buNone/>
            </a:pPr>
            <a:endParaRPr lang="en-US" dirty="0"/>
          </a:p>
          <a:p>
            <a:pPr marL="137160" indent="0">
              <a:buNone/>
            </a:pPr>
            <a:r>
              <a:rPr lang="en-US" dirty="0"/>
              <a:t>Before ~1800: “ships” with “sailors” and “anchors”; angels, dragons; crosses, “pipes”.</a:t>
            </a:r>
          </a:p>
          <a:p>
            <a:endParaRPr lang="en-US" dirty="0"/>
          </a:p>
          <a:p>
            <a:pPr marL="137160" indent="0">
              <a:buNone/>
            </a:pPr>
            <a:r>
              <a:rPr lang="en-US" dirty="0"/>
              <a:t>1890s-1910s: airships, dirigibles, even with pilots.</a:t>
            </a:r>
          </a:p>
          <a:p>
            <a:pPr marL="137160" indent="0">
              <a:buNone/>
            </a:pPr>
            <a:endParaRPr lang="en-US" dirty="0"/>
          </a:p>
          <a:p>
            <a:pPr marL="137160" indent="0">
              <a:buNone/>
            </a:pPr>
            <a:r>
              <a:rPr lang="en-US" dirty="0"/>
              <a:t>1947+: spaceships</a:t>
            </a:r>
          </a:p>
        </p:txBody>
      </p:sp>
      <p:pic>
        <p:nvPicPr>
          <p:cNvPr id="25602" name="Picture 2" descr="\\iridium\Private\Data\ADM &amp; Social\Projects\2012\AreWeAlone\Pics\Mystery_airship_SFCall_Nov_19_18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755463"/>
            <a:ext cx="3886198" cy="30965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1219200"/>
            <a:ext cx="3733799" cy="2707004"/>
          </a:xfrm>
          <a:prstGeom prst="rect">
            <a:avLst/>
          </a:prstGeom>
        </p:spPr>
      </p:pic>
    </p:spTree>
    <p:extLst>
      <p:ext uri="{BB962C8B-B14F-4D97-AF65-F5344CB8AC3E}">
        <p14:creationId xmlns:p14="http://schemas.microsoft.com/office/powerpoint/2010/main" val="38902679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Rorschach Test</a:t>
            </a:r>
          </a:p>
        </p:txBody>
      </p:sp>
      <p:pic>
        <p:nvPicPr>
          <p:cNvPr id="26626" name="Picture 2" descr="\\iridium\Private\Data\ADM &amp; Social\Projects\2012\AreWeAlone\Pics\rorschach-tes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30513"/>
            <a:ext cx="3810000" cy="38576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05400" y="1730513"/>
            <a:ext cx="3733800" cy="2585323"/>
          </a:xfrm>
          <a:prstGeom prst="rect">
            <a:avLst/>
          </a:prstGeom>
          <a:noFill/>
        </p:spPr>
        <p:txBody>
          <a:bodyPr wrap="square" rtlCol="0">
            <a:spAutoFit/>
          </a:bodyPr>
          <a:lstStyle/>
          <a:p>
            <a:r>
              <a:rPr lang="en-US" dirty="0"/>
              <a:t>Neither dragons</a:t>
            </a:r>
          </a:p>
          <a:p>
            <a:r>
              <a:rPr lang="en-US" dirty="0"/>
              <a:t>Nor ships</a:t>
            </a:r>
          </a:p>
          <a:p>
            <a:r>
              <a:rPr lang="en-US" dirty="0"/>
              <a:t>Nor dirigibles</a:t>
            </a:r>
          </a:p>
          <a:p>
            <a:r>
              <a:rPr lang="en-US" dirty="0"/>
              <a:t>Nor spaceships</a:t>
            </a:r>
          </a:p>
          <a:p>
            <a:endParaRPr lang="en-US" dirty="0"/>
          </a:p>
          <a:p>
            <a:r>
              <a:rPr lang="en-US" dirty="0"/>
              <a:t>Something completely beyond our current comprehension</a:t>
            </a:r>
          </a:p>
          <a:p>
            <a:endParaRPr lang="en-US" dirty="0"/>
          </a:p>
          <a:p>
            <a:r>
              <a:rPr lang="en-US" dirty="0"/>
              <a:t>Cultural “unconscious”</a:t>
            </a:r>
          </a:p>
        </p:txBody>
      </p:sp>
    </p:spTree>
    <p:extLst>
      <p:ext uri="{BB962C8B-B14F-4D97-AF65-F5344CB8AC3E}">
        <p14:creationId xmlns:p14="http://schemas.microsoft.com/office/powerpoint/2010/main" val="2208513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Zoom out 1,000x</a:t>
            </a:r>
          </a:p>
        </p:txBody>
      </p:sp>
      <p:sp>
        <p:nvSpPr>
          <p:cNvPr id="5" name="TextBox 4"/>
          <p:cNvSpPr txBox="1"/>
          <p:nvPr/>
        </p:nvSpPr>
        <p:spPr>
          <a:xfrm>
            <a:off x="6096001" y="1219200"/>
            <a:ext cx="2895598" cy="2862322"/>
          </a:xfrm>
          <a:prstGeom prst="rect">
            <a:avLst/>
          </a:prstGeom>
          <a:noFill/>
        </p:spPr>
        <p:txBody>
          <a:bodyPr wrap="square" rtlCol="0">
            <a:spAutoFit/>
          </a:bodyPr>
          <a:lstStyle/>
          <a:p>
            <a:r>
              <a:rPr lang="en-US" sz="2000" b="1" dirty="0"/>
              <a:t>Earth</a:t>
            </a:r>
          </a:p>
          <a:p>
            <a:endParaRPr lang="en-US" sz="2000" dirty="0"/>
          </a:p>
          <a:p>
            <a:r>
              <a:rPr lang="en-US" sz="2000" dirty="0"/>
              <a:t>~12,000 km across</a:t>
            </a:r>
          </a:p>
          <a:p>
            <a:endParaRPr lang="en-US" sz="2000" dirty="0"/>
          </a:p>
          <a:p>
            <a:r>
              <a:rPr lang="en-US" sz="2000" dirty="0"/>
              <a:t>Travel time ~45 minutes</a:t>
            </a:r>
          </a:p>
          <a:p>
            <a:endParaRPr lang="en-US" sz="2000" dirty="0"/>
          </a:p>
          <a:p>
            <a:r>
              <a:rPr lang="en-US" sz="2000" dirty="0"/>
              <a:t>Communication time ~0.07 seconds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219200"/>
            <a:ext cx="5486400" cy="5486400"/>
          </a:xfrm>
          <a:prstGeom prst="rect">
            <a:avLst/>
          </a:prstGeom>
        </p:spPr>
      </p:pic>
      <p:grpSp>
        <p:nvGrpSpPr>
          <p:cNvPr id="22" name="Group 21"/>
          <p:cNvGrpSpPr/>
          <p:nvPr/>
        </p:nvGrpSpPr>
        <p:grpSpPr>
          <a:xfrm>
            <a:off x="304800" y="1219200"/>
            <a:ext cx="5486400" cy="5486400"/>
            <a:chOff x="304800" y="1219200"/>
            <a:chExt cx="5486400" cy="5486400"/>
          </a:xfrm>
        </p:grpSpPr>
        <p:sp>
          <p:nvSpPr>
            <p:cNvPr id="6" name="Rectangle 5"/>
            <p:cNvSpPr/>
            <p:nvPr/>
          </p:nvSpPr>
          <p:spPr>
            <a:xfrm>
              <a:off x="2362200" y="2971800"/>
              <a:ext cx="76200" cy="76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4800" y="1219200"/>
              <a:ext cx="5486400" cy="5486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2438400" y="1219200"/>
              <a:ext cx="3352800" cy="1752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04800" y="1219200"/>
              <a:ext cx="2057400" cy="1752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38400" y="3048000"/>
              <a:ext cx="3352800" cy="3657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04800" y="3048000"/>
              <a:ext cx="2057400" cy="3657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71027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UFOs – far less known facts</a:t>
            </a:r>
          </a:p>
        </p:txBody>
      </p:sp>
      <p:sp>
        <p:nvSpPr>
          <p:cNvPr id="3" name="Content Placeholder 2"/>
          <p:cNvSpPr>
            <a:spLocks noGrp="1"/>
          </p:cNvSpPr>
          <p:nvPr>
            <p:ph idx="1"/>
          </p:nvPr>
        </p:nvSpPr>
        <p:spPr>
          <a:xfrm>
            <a:off x="381000" y="5181600"/>
            <a:ext cx="8458200" cy="1508760"/>
          </a:xfrm>
        </p:spPr>
        <p:txBody>
          <a:bodyPr>
            <a:noAutofit/>
          </a:bodyPr>
          <a:lstStyle/>
          <a:p>
            <a:pPr marL="137160" indent="0" algn="ctr">
              <a:buNone/>
            </a:pPr>
            <a:r>
              <a:rPr lang="en-US" sz="2000" dirty="0"/>
              <a:t>Rate of UFOs observations fluctuates by an order of magnitude between years. Faction of unexplained ones does not.</a:t>
            </a:r>
          </a:p>
          <a:p>
            <a:pPr marL="137160" indent="0" algn="ctr">
              <a:buNone/>
            </a:pPr>
            <a:endParaRPr lang="en-US" sz="2000" dirty="0"/>
          </a:p>
          <a:p>
            <a:pPr marL="137160" indent="0" algn="ctr">
              <a:buNone/>
            </a:pPr>
            <a:r>
              <a:rPr lang="en-US" sz="2000" dirty="0"/>
              <a:t>Conclusion?</a:t>
            </a:r>
          </a:p>
        </p:txBody>
      </p:sp>
      <p:graphicFrame>
        <p:nvGraphicFramePr>
          <p:cNvPr id="7" name="Chart 6" title="US Navy Results, 1949-1967"/>
          <p:cNvGraphicFramePr>
            <a:graphicFrameLocks/>
          </p:cNvGraphicFramePr>
          <p:nvPr>
            <p:extLst>
              <p:ext uri="{D42A27DB-BD31-4B8C-83A1-F6EECF244321}">
                <p14:modId xmlns:p14="http://schemas.microsoft.com/office/powerpoint/2010/main" val="1935405950"/>
              </p:ext>
            </p:extLst>
          </p:nvPr>
        </p:nvGraphicFramePr>
        <p:xfrm>
          <a:off x="4495800" y="1219200"/>
          <a:ext cx="4343400" cy="3886200"/>
        </p:xfrm>
        <a:graphic>
          <a:graphicData uri="http://schemas.openxmlformats.org/drawingml/2006/chart">
            <c:chart xmlns:c="http://schemas.openxmlformats.org/drawingml/2006/chart" xmlns:r="http://schemas.openxmlformats.org/officeDocument/2006/relationships" r:id="rId3"/>
          </a:graphicData>
        </a:graphic>
      </p:graphicFrame>
      <p:pic>
        <p:nvPicPr>
          <p:cNvPr id="27650" name="Picture 2" descr="\\iridium\Private\Data\ADM &amp; Social\Projects\2012\AreWeAlone\Pics\UFO_Stats_from_www.cnes-geipan.f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219200"/>
            <a:ext cx="4227164"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5870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explanations possible</a:t>
            </a:r>
          </a:p>
        </p:txBody>
      </p:sp>
      <p:sp>
        <p:nvSpPr>
          <p:cNvPr id="3" name="Content Placeholder 2"/>
          <p:cNvSpPr>
            <a:spLocks noGrp="1"/>
          </p:cNvSpPr>
          <p:nvPr>
            <p:ph idx="1"/>
          </p:nvPr>
        </p:nvSpPr>
        <p:spPr>
          <a:xfrm>
            <a:off x="457200" y="1600200"/>
            <a:ext cx="3657600" cy="4709160"/>
          </a:xfrm>
        </p:spPr>
        <p:txBody>
          <a:bodyPr>
            <a:normAutofit/>
          </a:bodyPr>
          <a:lstStyle/>
          <a:p>
            <a:pPr marL="137160" indent="0" algn="ctr">
              <a:buNone/>
            </a:pPr>
            <a:r>
              <a:rPr lang="en-US" sz="2000" dirty="0"/>
              <a:t>A</a:t>
            </a:r>
          </a:p>
          <a:p>
            <a:pPr marL="137160" indent="0">
              <a:buNone/>
            </a:pPr>
            <a:r>
              <a:rPr lang="en-US" sz="2000" dirty="0"/>
              <a:t>Most unexplained sightings are of extraterrestrial nature. The rate fluctuates due to people paying more attention some years.</a:t>
            </a:r>
          </a:p>
          <a:p>
            <a:pPr marL="137160" indent="0">
              <a:buNone/>
            </a:pPr>
            <a:endParaRPr lang="en-US" sz="2000" dirty="0"/>
          </a:p>
          <a:p>
            <a:pPr marL="137160" indent="0">
              <a:buNone/>
            </a:pPr>
            <a:r>
              <a:rPr lang="en-US" sz="2000" b="1" dirty="0"/>
              <a:t>Prediction</a:t>
            </a:r>
            <a:r>
              <a:rPr lang="en-US" sz="2000" dirty="0"/>
              <a:t>: using higher quality tools (telescopes, good cameras) will boost the confidence and quality of these observations.</a:t>
            </a:r>
          </a:p>
        </p:txBody>
      </p:sp>
      <p:sp>
        <p:nvSpPr>
          <p:cNvPr id="4" name="Content Placeholder 2"/>
          <p:cNvSpPr txBox="1">
            <a:spLocks/>
          </p:cNvSpPr>
          <p:nvPr/>
        </p:nvSpPr>
        <p:spPr>
          <a:xfrm>
            <a:off x="4913415" y="1676400"/>
            <a:ext cx="3657600" cy="4709160"/>
          </a:xfrm>
          <a:prstGeom prst="rect">
            <a:avLst/>
          </a:prstGeom>
        </p:spPr>
        <p:txBody>
          <a:bodyPr vert="horz">
            <a:normAutofit fontScale="70000" lnSpcReduction="20000"/>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lgn="ctr">
              <a:buFont typeface="Wingdings 2"/>
              <a:buNone/>
            </a:pPr>
            <a:r>
              <a:rPr lang="en-US" dirty="0"/>
              <a:t>B</a:t>
            </a:r>
          </a:p>
          <a:p>
            <a:pPr marL="137160" indent="0">
              <a:buNone/>
            </a:pPr>
            <a:r>
              <a:rPr lang="en-US" dirty="0"/>
              <a:t>Extraterrestrial ships are less than 1-2% of observations. The majority of unexplained cases are natural or man-made objects misidentified due to the difficulties in observation.</a:t>
            </a:r>
          </a:p>
          <a:p>
            <a:pPr marL="137160" indent="0">
              <a:buFont typeface="Wingdings 2"/>
              <a:buNone/>
            </a:pPr>
            <a:endParaRPr lang="en-US" dirty="0"/>
          </a:p>
          <a:p>
            <a:pPr marL="137160" indent="0">
              <a:buFont typeface="Wingdings 2"/>
              <a:buNone/>
            </a:pPr>
            <a:r>
              <a:rPr lang="en-US" b="1" dirty="0"/>
              <a:t>Prediction</a:t>
            </a:r>
            <a:r>
              <a:rPr lang="en-US" dirty="0"/>
              <a:t>: increase in observation tools quality will boost the total number of encounters, but will not change the proportion and quality of unexplained sightings.</a:t>
            </a:r>
          </a:p>
        </p:txBody>
      </p:sp>
    </p:spTree>
    <p:extLst>
      <p:ext uri="{BB962C8B-B14F-4D97-AF65-F5344CB8AC3E}">
        <p14:creationId xmlns:p14="http://schemas.microsoft.com/office/powerpoint/2010/main" val="34179281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Lets test it: YouTube + Digital Era</a:t>
            </a:r>
          </a:p>
        </p:txBody>
      </p:sp>
      <p:sp>
        <p:nvSpPr>
          <p:cNvPr id="3" name="Content Placeholder 2"/>
          <p:cNvSpPr>
            <a:spLocks noGrp="1"/>
          </p:cNvSpPr>
          <p:nvPr>
            <p:ph idx="1"/>
          </p:nvPr>
        </p:nvSpPr>
        <p:spPr/>
        <p:txBody>
          <a:bodyPr>
            <a:normAutofit fontScale="70000" lnSpcReduction="20000"/>
          </a:bodyPr>
          <a:lstStyle/>
          <a:p>
            <a:r>
              <a:rPr lang="en-US" dirty="0"/>
              <a:t>800,000,000 passenger airplane flights in 2008</a:t>
            </a:r>
          </a:p>
          <a:p>
            <a:r>
              <a:rPr lang="en-US" dirty="0"/>
              <a:t>140 million YouTube videos</a:t>
            </a:r>
          </a:p>
          <a:p>
            <a:pPr lvl="1"/>
            <a:r>
              <a:rPr lang="en-US" dirty="0"/>
              <a:t>In 2001 several random people have videoed 9/11 attack</a:t>
            </a:r>
          </a:p>
          <a:p>
            <a:pPr lvl="1"/>
            <a:r>
              <a:rPr lang="en-US" dirty="0"/>
              <a:t>When Columbia disintegrated at space boundary in 2003, there was enough good amateur footage for NASA to use</a:t>
            </a:r>
          </a:p>
          <a:p>
            <a:r>
              <a:rPr lang="en-US" dirty="0"/>
              <a:t>Worldwide digital cameras sales: 5.5M in 1999; 50M in 2003; 120M in 2009</a:t>
            </a:r>
          </a:p>
          <a:p>
            <a:r>
              <a:rPr lang="en-US" dirty="0"/>
              <a:t>US yearly sales:</a:t>
            </a:r>
          </a:p>
          <a:p>
            <a:pPr lvl="1"/>
            <a:r>
              <a:rPr lang="en-US" dirty="0"/>
              <a:t>Amateur telescopes: 300,000 (2010)</a:t>
            </a:r>
          </a:p>
          <a:p>
            <a:pPr lvl="1"/>
            <a:r>
              <a:rPr lang="en-US" dirty="0"/>
              <a:t>“Advanced” amateur telescopes: 10,000 (2010)</a:t>
            </a:r>
          </a:p>
          <a:p>
            <a:pPr lvl="1"/>
            <a:r>
              <a:rPr lang="en-US" dirty="0"/>
              <a:t>IR cameras &amp; sensors, non-defense: 390,000 (2005)</a:t>
            </a:r>
          </a:p>
          <a:p>
            <a:pPr lvl="1"/>
            <a:r>
              <a:rPr lang="en-US" dirty="0"/>
              <a:t>Night vision devices, non-defense: 130,000 (2005) </a:t>
            </a:r>
          </a:p>
          <a:p>
            <a:r>
              <a:rPr lang="en-US" dirty="0"/>
              <a:t>Yet most UFO videos on YouTube are still of poor quality, featuring spots, dots, &amp; blurry shapes</a:t>
            </a:r>
          </a:p>
          <a:p>
            <a:pPr lvl="1"/>
            <a:r>
              <a:rPr lang="en-US" dirty="0"/>
              <a:t>Though I admit: there are very few of higher quality that I find hard to explain</a:t>
            </a:r>
          </a:p>
          <a:p>
            <a:r>
              <a:rPr lang="en-US" dirty="0"/>
              <a:t>Unexplained rate: same as in 1950s</a:t>
            </a:r>
          </a:p>
        </p:txBody>
      </p:sp>
    </p:spTree>
    <p:extLst>
      <p:ext uri="{BB962C8B-B14F-4D97-AF65-F5344CB8AC3E}">
        <p14:creationId xmlns:p14="http://schemas.microsoft.com/office/powerpoint/2010/main" val="38888494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My personal conclusion on the nature of UFOs</a:t>
            </a:r>
          </a:p>
        </p:txBody>
      </p:sp>
      <p:sp>
        <p:nvSpPr>
          <p:cNvPr id="3" name="Content Placeholder 2"/>
          <p:cNvSpPr>
            <a:spLocks noGrp="1"/>
          </p:cNvSpPr>
          <p:nvPr>
            <p:ph idx="1"/>
          </p:nvPr>
        </p:nvSpPr>
        <p:spPr>
          <a:xfrm>
            <a:off x="457200" y="5486400"/>
            <a:ext cx="8229600" cy="1203960"/>
          </a:xfrm>
        </p:spPr>
        <p:txBody>
          <a:bodyPr>
            <a:normAutofit fontScale="92500"/>
          </a:bodyPr>
          <a:lstStyle/>
          <a:p>
            <a:pPr marL="137160" indent="0">
              <a:buNone/>
            </a:pPr>
            <a:r>
              <a:rPr lang="en-US" dirty="0"/>
              <a:t>The worst part: none of that ~1% so far looks consistent enough to help with Fermi paradox</a:t>
            </a:r>
          </a:p>
        </p:txBody>
      </p:sp>
      <p:graphicFrame>
        <p:nvGraphicFramePr>
          <p:cNvPr id="4" name="Table 3"/>
          <p:cNvGraphicFramePr>
            <a:graphicFrameLocks noGrp="1"/>
          </p:cNvGraphicFramePr>
          <p:nvPr>
            <p:extLst>
              <p:ext uri="{D42A27DB-BD31-4B8C-83A1-F6EECF244321}">
                <p14:modId xmlns:p14="http://schemas.microsoft.com/office/powerpoint/2010/main" val="1699256394"/>
              </p:ext>
            </p:extLst>
          </p:nvPr>
        </p:nvGraphicFramePr>
        <p:xfrm>
          <a:off x="685800" y="2471058"/>
          <a:ext cx="7772400" cy="2766422"/>
        </p:xfrm>
        <a:graphic>
          <a:graphicData uri="http://schemas.openxmlformats.org/drawingml/2006/table">
            <a:tbl>
              <a:tblPr firstRow="1" bandRow="1">
                <a:tableStyleId>{5C22544A-7EE6-4342-B048-85BDC9FD1C3A}</a:tableStyleId>
              </a:tblPr>
              <a:tblGrid>
                <a:gridCol w="2095928">
                  <a:extLst>
                    <a:ext uri="{9D8B030D-6E8A-4147-A177-3AD203B41FA5}">
                      <a16:colId xmlns:a16="http://schemas.microsoft.com/office/drawing/2014/main" val="20000"/>
                    </a:ext>
                  </a:extLst>
                </a:gridCol>
                <a:gridCol w="5676472">
                  <a:extLst>
                    <a:ext uri="{9D8B030D-6E8A-4147-A177-3AD203B41FA5}">
                      <a16:colId xmlns:a16="http://schemas.microsoft.com/office/drawing/2014/main" val="20001"/>
                    </a:ext>
                  </a:extLst>
                </a:gridCol>
              </a:tblGrid>
              <a:tr h="399108">
                <a:tc>
                  <a:txBody>
                    <a:bodyPr/>
                    <a:lstStyle/>
                    <a:p>
                      <a:r>
                        <a:rPr lang="en-US" dirty="0"/>
                        <a:t>%</a:t>
                      </a:r>
                    </a:p>
                  </a:txBody>
                  <a:tcPr/>
                </a:tc>
                <a:tc>
                  <a:txBody>
                    <a:bodyPr/>
                    <a:lstStyle/>
                    <a:p>
                      <a:r>
                        <a:rPr lang="en-US" dirty="0"/>
                        <a:t>Class</a:t>
                      </a:r>
                    </a:p>
                  </a:txBody>
                  <a:tcPr/>
                </a:tc>
                <a:extLst>
                  <a:ext uri="{0D108BD9-81ED-4DB2-BD59-A6C34878D82A}">
                    <a16:rowId xmlns:a16="http://schemas.microsoft.com/office/drawing/2014/main" val="10000"/>
                  </a:ext>
                </a:extLst>
              </a:tr>
              <a:tr h="688872">
                <a:tc>
                  <a:txBody>
                    <a:bodyPr/>
                    <a:lstStyle/>
                    <a:p>
                      <a:r>
                        <a:rPr lang="en-US" dirty="0"/>
                        <a:t>70%-95%</a:t>
                      </a:r>
                    </a:p>
                  </a:txBody>
                  <a:tcPr/>
                </a:tc>
                <a:tc>
                  <a:txBody>
                    <a:bodyPr/>
                    <a:lstStyle/>
                    <a:p>
                      <a:r>
                        <a:rPr lang="en-US" dirty="0"/>
                        <a:t>Natural or man-made phenomena, enhanced by distorted perception and psychic reactions</a:t>
                      </a:r>
                    </a:p>
                  </a:txBody>
                  <a:tcPr/>
                </a:tc>
                <a:extLst>
                  <a:ext uri="{0D108BD9-81ED-4DB2-BD59-A6C34878D82A}">
                    <a16:rowId xmlns:a16="http://schemas.microsoft.com/office/drawing/2014/main" val="10001"/>
                  </a:ext>
                </a:extLst>
              </a:tr>
              <a:tr h="1279334">
                <a:tc>
                  <a:txBody>
                    <a:bodyPr/>
                    <a:lstStyle/>
                    <a:p>
                      <a:r>
                        <a:rPr lang="en-US" dirty="0"/>
                        <a:t>5%-30%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Misidentifications or some unknown phenomena which we attribute to demons, dirigibles, or spaceships</a:t>
                      </a:r>
                      <a:r>
                        <a:rPr lang="en-US" baseline="0" dirty="0"/>
                        <a:t> per current level of development, but which is neither of them</a:t>
                      </a:r>
                      <a:endParaRPr lang="en-US" dirty="0"/>
                    </a:p>
                  </a:txBody>
                  <a:tcPr/>
                </a:tc>
                <a:extLst>
                  <a:ext uri="{0D108BD9-81ED-4DB2-BD59-A6C34878D82A}">
                    <a16:rowId xmlns:a16="http://schemas.microsoft.com/office/drawing/2014/main" val="10002"/>
                  </a:ext>
                </a:extLst>
              </a:tr>
              <a:tr h="399108">
                <a:tc>
                  <a:txBody>
                    <a:bodyPr/>
                    <a:lstStyle/>
                    <a:p>
                      <a:r>
                        <a:rPr lang="en-US" dirty="0"/>
                        <a:t>&lt;1%</a:t>
                      </a:r>
                    </a:p>
                  </a:txBody>
                  <a:tcPr/>
                </a:tc>
                <a:tc>
                  <a:txBody>
                    <a:bodyPr/>
                    <a:lstStyle/>
                    <a:p>
                      <a:r>
                        <a:rPr lang="en-US" dirty="0"/>
                        <a:t>Extraterrestrial spaceships, if any</a:t>
                      </a:r>
                    </a:p>
                  </a:txBody>
                  <a:tcPr/>
                </a:tc>
                <a:extLst>
                  <a:ext uri="{0D108BD9-81ED-4DB2-BD59-A6C34878D82A}">
                    <a16:rowId xmlns:a16="http://schemas.microsoft.com/office/drawing/2014/main" val="10003"/>
                  </a:ext>
                </a:extLst>
              </a:tr>
            </a:tbl>
          </a:graphicData>
        </a:graphic>
      </p:graphicFrame>
      <p:sp>
        <p:nvSpPr>
          <p:cNvPr id="5" name="Content Placeholder 2"/>
          <p:cNvSpPr txBox="1">
            <a:spLocks/>
          </p:cNvSpPr>
          <p:nvPr/>
        </p:nvSpPr>
        <p:spPr>
          <a:xfrm>
            <a:off x="685800" y="1632857"/>
            <a:ext cx="7772400" cy="838200"/>
          </a:xfrm>
          <a:prstGeom prst="rect">
            <a:avLst/>
          </a:prstGeom>
        </p:spPr>
        <p:txBody>
          <a:bodyPr vert="horz">
            <a:no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buNone/>
            </a:pPr>
            <a:r>
              <a:rPr lang="en-US" sz="1600" dirty="0"/>
              <a:t>Yes, some eerie and strange cases exist (e.g., http://en.wikipedia.org/wiki/Kelly-Hopkinsville_encounter), but overall…</a:t>
            </a:r>
          </a:p>
        </p:txBody>
      </p:sp>
    </p:spTree>
    <p:extLst>
      <p:ext uri="{BB962C8B-B14F-4D97-AF65-F5344CB8AC3E}">
        <p14:creationId xmlns:p14="http://schemas.microsoft.com/office/powerpoint/2010/main" val="39010165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43200"/>
            <a:ext cx="8229600" cy="1143000"/>
          </a:xfrm>
        </p:spPr>
        <p:txBody>
          <a:bodyPr>
            <a:normAutofit fontScale="90000"/>
          </a:bodyPr>
          <a:lstStyle/>
          <a:p>
            <a:r>
              <a:rPr lang="en-US" dirty="0"/>
              <a:t>OK, maybe we really start looking for “them” up there ?</a:t>
            </a:r>
          </a:p>
        </p:txBody>
      </p:sp>
    </p:spTree>
    <p:extLst>
      <p:ext uri="{BB962C8B-B14F-4D97-AF65-F5344CB8AC3E}">
        <p14:creationId xmlns:p14="http://schemas.microsoft.com/office/powerpoint/2010/main" val="37104093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0"/>
            <a:ext cx="8229600" cy="1143000"/>
          </a:xfrm>
        </p:spPr>
        <p:txBody>
          <a:bodyPr>
            <a:normAutofit/>
          </a:bodyPr>
          <a:lstStyle/>
          <a:p>
            <a:r>
              <a:rPr lang="en-US" dirty="0"/>
              <a:t>…</a:t>
            </a:r>
            <a:r>
              <a:rPr lang="ru-RU" dirty="0"/>
              <a:t>технічна перерва</a:t>
            </a:r>
            <a:r>
              <a:rPr lang="en-US" dirty="0"/>
              <a:t>…</a:t>
            </a:r>
          </a:p>
        </p:txBody>
      </p:sp>
    </p:spTree>
    <p:extLst>
      <p:ext uri="{BB962C8B-B14F-4D97-AF65-F5344CB8AC3E}">
        <p14:creationId xmlns:p14="http://schemas.microsoft.com/office/powerpoint/2010/main" val="5275046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3200"/>
            <a:ext cx="8229600" cy="1143000"/>
          </a:xfrm>
        </p:spPr>
        <p:txBody>
          <a:bodyPr>
            <a:normAutofit fontScale="90000"/>
          </a:bodyPr>
          <a:lstStyle/>
          <a:p>
            <a:r>
              <a:rPr lang="en-US" dirty="0"/>
              <a:t>Part III</a:t>
            </a:r>
            <a:br>
              <a:rPr lang="en-US" dirty="0"/>
            </a:br>
            <a:r>
              <a:rPr lang="en-US" dirty="0"/>
              <a:t>Searching: what, how far, how long?</a:t>
            </a:r>
          </a:p>
        </p:txBody>
      </p:sp>
    </p:spTree>
    <p:extLst>
      <p:ext uri="{BB962C8B-B14F-4D97-AF65-F5344CB8AC3E}">
        <p14:creationId xmlns:p14="http://schemas.microsoft.com/office/powerpoint/2010/main" val="27529279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is life?</a:t>
            </a:r>
          </a:p>
        </p:txBody>
      </p:sp>
      <p:sp>
        <p:nvSpPr>
          <p:cNvPr id="3" name="Content Placeholder 2"/>
          <p:cNvSpPr>
            <a:spLocks noGrp="1"/>
          </p:cNvSpPr>
          <p:nvPr>
            <p:ph type="subTitle" idx="1"/>
          </p:nvPr>
        </p:nvSpPr>
        <p:spPr>
          <a:xfrm>
            <a:off x="1143000" y="3331698"/>
            <a:ext cx="6781800" cy="1752600"/>
          </a:xfrm>
        </p:spPr>
        <p:txBody>
          <a:bodyPr>
            <a:normAutofit/>
          </a:bodyPr>
          <a:lstStyle/>
          <a:p>
            <a:r>
              <a:rPr lang="en-US" dirty="0"/>
              <a:t>Our definitions are rather blurry</a:t>
            </a:r>
          </a:p>
        </p:txBody>
      </p:sp>
    </p:spTree>
    <p:extLst>
      <p:ext uri="{BB962C8B-B14F-4D97-AF65-F5344CB8AC3E}">
        <p14:creationId xmlns:p14="http://schemas.microsoft.com/office/powerpoint/2010/main" val="3110455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Earth Magnetic Dynamo</a:t>
            </a:r>
          </a:p>
        </p:txBody>
      </p:sp>
      <p:sp>
        <p:nvSpPr>
          <p:cNvPr id="3" name="Content Placeholder 2"/>
          <p:cNvSpPr>
            <a:spLocks noGrp="1"/>
          </p:cNvSpPr>
          <p:nvPr>
            <p:ph idx="1"/>
          </p:nvPr>
        </p:nvSpPr>
        <p:spPr>
          <a:xfrm>
            <a:off x="4876800" y="1600200"/>
            <a:ext cx="3962400" cy="4709160"/>
          </a:xfrm>
        </p:spPr>
        <p:txBody>
          <a:bodyPr>
            <a:normAutofit/>
          </a:bodyPr>
          <a:lstStyle/>
          <a:p>
            <a:pPr marL="265176" indent="0">
              <a:buNone/>
            </a:pPr>
            <a:r>
              <a:rPr lang="en-US" sz="2400" dirty="0"/>
              <a:t>Magnetic field thrives on the energy of convection, bending flows such as to self-increase!</a:t>
            </a:r>
          </a:p>
          <a:p>
            <a:pPr marL="265176" indent="0">
              <a:buNone/>
            </a:pPr>
            <a:endParaRPr lang="en-US" sz="2400" dirty="0"/>
          </a:p>
          <a:p>
            <a:pPr marL="265176" indent="0">
              <a:buNone/>
            </a:pPr>
            <a:r>
              <a:rPr lang="en-US" sz="2400" dirty="0"/>
              <a:t>We still don’t fully understand it.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600200"/>
            <a:ext cx="4190807" cy="4599951"/>
          </a:xfrm>
          <a:prstGeom prst="rect">
            <a:avLst/>
          </a:prstGeom>
        </p:spPr>
      </p:pic>
    </p:spTree>
    <p:extLst>
      <p:ext uri="{BB962C8B-B14F-4D97-AF65-F5344CB8AC3E}">
        <p14:creationId xmlns:p14="http://schemas.microsoft.com/office/powerpoint/2010/main" val="35475230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Jupiter storms</a:t>
            </a:r>
          </a:p>
        </p:txBody>
      </p:sp>
      <p:sp>
        <p:nvSpPr>
          <p:cNvPr id="6" name="TextBox 5"/>
          <p:cNvSpPr txBox="1"/>
          <p:nvPr/>
        </p:nvSpPr>
        <p:spPr>
          <a:xfrm>
            <a:off x="228600" y="5791200"/>
            <a:ext cx="8763000" cy="369332"/>
          </a:xfrm>
          <a:prstGeom prst="rect">
            <a:avLst/>
          </a:prstGeom>
          <a:noFill/>
        </p:spPr>
        <p:txBody>
          <a:bodyPr wrap="square" rtlCol="0">
            <a:spAutoFit/>
          </a:bodyPr>
          <a:lstStyle/>
          <a:p>
            <a:pPr algn="ctr"/>
            <a:r>
              <a:rPr lang="en-US" dirty="0"/>
              <a:t>Exist for 100s years and “eat” each other. Complex dynamics.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9144000" cy="4297680"/>
          </a:xfrm>
          <a:prstGeom prst="rect">
            <a:avLst/>
          </a:prstGeom>
        </p:spPr>
      </p:pic>
    </p:spTree>
    <p:extLst>
      <p:ext uri="{BB962C8B-B14F-4D97-AF65-F5344CB8AC3E}">
        <p14:creationId xmlns:p14="http://schemas.microsoft.com/office/powerpoint/2010/main" val="2004253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319545"/>
            <a:ext cx="7620000" cy="4286250"/>
          </a:xfrm>
          <a:prstGeom prst="rect">
            <a:avLst/>
          </a:prstGeom>
        </p:spPr>
      </p:pic>
      <p:sp>
        <p:nvSpPr>
          <p:cNvPr id="2" name="Title 1"/>
          <p:cNvSpPr>
            <a:spLocks noGrp="1"/>
          </p:cNvSpPr>
          <p:nvPr>
            <p:ph type="title"/>
          </p:nvPr>
        </p:nvSpPr>
        <p:spPr/>
        <p:txBody>
          <a:bodyPr/>
          <a:lstStyle/>
          <a:p>
            <a:r>
              <a:rPr lang="en-US" dirty="0"/>
              <a:t>Zoom out 1,000,000x</a:t>
            </a:r>
          </a:p>
        </p:txBody>
      </p:sp>
      <p:sp>
        <p:nvSpPr>
          <p:cNvPr id="5" name="TextBox 4"/>
          <p:cNvSpPr txBox="1"/>
          <p:nvPr/>
        </p:nvSpPr>
        <p:spPr>
          <a:xfrm>
            <a:off x="6743700" y="1524000"/>
            <a:ext cx="2247899" cy="3754874"/>
          </a:xfrm>
          <a:prstGeom prst="rect">
            <a:avLst/>
          </a:prstGeom>
          <a:noFill/>
        </p:spPr>
        <p:txBody>
          <a:bodyPr wrap="square" rtlCol="0">
            <a:spAutoFit/>
          </a:bodyPr>
          <a:lstStyle/>
          <a:p>
            <a:r>
              <a:rPr lang="en-US" sz="2000" b="1" dirty="0"/>
              <a:t>Solar System</a:t>
            </a:r>
          </a:p>
          <a:p>
            <a:endParaRPr lang="en-US" sz="2000" dirty="0"/>
          </a:p>
          <a:p>
            <a:pPr marL="0" lvl="1"/>
            <a:r>
              <a:rPr lang="en-US" strike="sngStrike" dirty="0"/>
              <a:t>9</a:t>
            </a:r>
            <a:r>
              <a:rPr lang="en-US" dirty="0"/>
              <a:t> </a:t>
            </a:r>
            <a:r>
              <a:rPr lang="en-US" strike="sngStrike" dirty="0"/>
              <a:t>13</a:t>
            </a:r>
            <a:r>
              <a:rPr lang="en-US" dirty="0"/>
              <a:t> </a:t>
            </a:r>
            <a:r>
              <a:rPr lang="en-US" strike="sngStrike" dirty="0"/>
              <a:t>8</a:t>
            </a:r>
            <a:r>
              <a:rPr lang="en-US" dirty="0"/>
              <a:t> 35 planets</a:t>
            </a:r>
            <a:endParaRPr lang="en-US" sz="2000" dirty="0"/>
          </a:p>
          <a:p>
            <a:endParaRPr lang="en-US" sz="2000" dirty="0"/>
          </a:p>
          <a:p>
            <a:r>
              <a:rPr lang="en-US" sz="2000" dirty="0"/>
              <a:t>~10 billion km across</a:t>
            </a:r>
          </a:p>
          <a:p>
            <a:endParaRPr lang="en-US" sz="2000" dirty="0"/>
          </a:p>
          <a:p>
            <a:r>
              <a:rPr lang="en-US" sz="2000" dirty="0"/>
              <a:t>Travel time ~10 years</a:t>
            </a:r>
          </a:p>
          <a:p>
            <a:endParaRPr lang="en-US" sz="2000" dirty="0"/>
          </a:p>
          <a:p>
            <a:r>
              <a:rPr lang="en-US" sz="2000" dirty="0"/>
              <a:t>Communication time ~1 day</a:t>
            </a:r>
          </a:p>
        </p:txBody>
      </p:sp>
      <p:grpSp>
        <p:nvGrpSpPr>
          <p:cNvPr id="23" name="Group 22"/>
          <p:cNvGrpSpPr/>
          <p:nvPr/>
        </p:nvGrpSpPr>
        <p:grpSpPr>
          <a:xfrm>
            <a:off x="0" y="1319544"/>
            <a:ext cx="6477000" cy="4286251"/>
            <a:chOff x="0" y="1319544"/>
            <a:chExt cx="6477000" cy="4286251"/>
          </a:xfrm>
        </p:grpSpPr>
        <p:sp>
          <p:nvSpPr>
            <p:cNvPr id="7" name="Rectangle 6"/>
            <p:cNvSpPr/>
            <p:nvPr/>
          </p:nvSpPr>
          <p:spPr>
            <a:xfrm>
              <a:off x="2590800" y="3386470"/>
              <a:ext cx="76200" cy="76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1319544"/>
              <a:ext cx="6477000" cy="42862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2667000" y="1319545"/>
              <a:ext cx="3810000" cy="206692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0" y="1319545"/>
              <a:ext cx="2590800" cy="206692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2667000" y="3462670"/>
              <a:ext cx="3810000" cy="214312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0" y="3462670"/>
              <a:ext cx="2590800" cy="214312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723351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Viruses</a:t>
            </a:r>
          </a:p>
        </p:txBody>
      </p:sp>
      <p:sp>
        <p:nvSpPr>
          <p:cNvPr id="4" name="TextBox 3"/>
          <p:cNvSpPr txBox="1"/>
          <p:nvPr/>
        </p:nvSpPr>
        <p:spPr>
          <a:xfrm>
            <a:off x="5410200" y="1600200"/>
            <a:ext cx="3505200" cy="2862322"/>
          </a:xfrm>
          <a:prstGeom prst="rect">
            <a:avLst/>
          </a:prstGeom>
          <a:noFill/>
        </p:spPr>
        <p:txBody>
          <a:bodyPr wrap="square" rtlCol="0">
            <a:spAutoFit/>
          </a:bodyPr>
          <a:lstStyle/>
          <a:p>
            <a:r>
              <a:rPr lang="en-US" dirty="0"/>
              <a:t>Not made of cells</a:t>
            </a:r>
          </a:p>
          <a:p>
            <a:endParaRPr lang="en-US" dirty="0"/>
          </a:p>
          <a:p>
            <a:r>
              <a:rPr lang="en-US" dirty="0"/>
              <a:t>Have no metabolism</a:t>
            </a:r>
          </a:p>
          <a:p>
            <a:endParaRPr lang="en-US" dirty="0"/>
          </a:p>
          <a:p>
            <a:r>
              <a:rPr lang="en-US" dirty="0"/>
              <a:t>But… they replicate, and evolve. </a:t>
            </a:r>
          </a:p>
          <a:p>
            <a:endParaRPr lang="en-US" dirty="0"/>
          </a:p>
          <a:p>
            <a:r>
              <a:rPr lang="en-US" dirty="0"/>
              <a:t>And are pretty complex &lt;creatures? beings? things? mechanisms?&gt;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999" y="1600200"/>
            <a:ext cx="4460485" cy="3962400"/>
          </a:xfrm>
          <a:prstGeom prst="rect">
            <a:avLst/>
          </a:prstGeom>
        </p:spPr>
      </p:pic>
    </p:spTree>
    <p:extLst>
      <p:ext uri="{BB962C8B-B14F-4D97-AF65-F5344CB8AC3E}">
        <p14:creationId xmlns:p14="http://schemas.microsoft.com/office/powerpoint/2010/main" val="25360648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Crystals</a:t>
            </a:r>
          </a:p>
        </p:txBody>
      </p:sp>
      <p:sp>
        <p:nvSpPr>
          <p:cNvPr id="4" name="TextBox 3"/>
          <p:cNvSpPr txBox="1"/>
          <p:nvPr/>
        </p:nvSpPr>
        <p:spPr>
          <a:xfrm>
            <a:off x="6096000" y="1524000"/>
            <a:ext cx="2819400" cy="1200329"/>
          </a:xfrm>
          <a:prstGeom prst="rect">
            <a:avLst/>
          </a:prstGeom>
          <a:noFill/>
        </p:spPr>
        <p:txBody>
          <a:bodyPr wrap="square" rtlCol="0">
            <a:spAutoFit/>
          </a:bodyPr>
          <a:lstStyle/>
          <a:p>
            <a:r>
              <a:rPr lang="en-US" dirty="0"/>
              <a:t>Grow by competing for resources with each other and other types of crystals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24000"/>
            <a:ext cx="5486400" cy="4687824"/>
          </a:xfrm>
          <a:prstGeom prst="rect">
            <a:avLst/>
          </a:prstGeom>
        </p:spPr>
      </p:pic>
    </p:spTree>
    <p:extLst>
      <p:ext uri="{BB962C8B-B14F-4D97-AF65-F5344CB8AC3E}">
        <p14:creationId xmlns:p14="http://schemas.microsoft.com/office/powerpoint/2010/main" val="12368897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malware</a:t>
            </a:r>
          </a:p>
        </p:txBody>
      </p:sp>
      <p:sp>
        <p:nvSpPr>
          <p:cNvPr id="4" name="TextBox 3"/>
          <p:cNvSpPr txBox="1"/>
          <p:nvPr/>
        </p:nvSpPr>
        <p:spPr>
          <a:xfrm>
            <a:off x="5943600" y="1447800"/>
            <a:ext cx="2362200" cy="2031325"/>
          </a:xfrm>
          <a:prstGeom prst="rect">
            <a:avLst/>
          </a:prstGeom>
          <a:noFill/>
        </p:spPr>
        <p:txBody>
          <a:bodyPr wrap="square" rtlCol="0">
            <a:spAutoFit/>
          </a:bodyPr>
          <a:lstStyle/>
          <a:p>
            <a:r>
              <a:rPr lang="en-US" dirty="0"/>
              <a:t>Complex structure</a:t>
            </a:r>
          </a:p>
          <a:p>
            <a:endParaRPr lang="en-US" dirty="0"/>
          </a:p>
          <a:p>
            <a:r>
              <a:rPr lang="en-US" dirty="0"/>
              <a:t>Replication</a:t>
            </a:r>
          </a:p>
          <a:p>
            <a:endParaRPr lang="en-US" dirty="0"/>
          </a:p>
          <a:p>
            <a:r>
              <a:rPr lang="en-US" dirty="0"/>
              <a:t>Self-defense</a:t>
            </a:r>
          </a:p>
          <a:p>
            <a:endParaRPr lang="en-US" dirty="0"/>
          </a:p>
          <a:p>
            <a:r>
              <a:rPr lang="en-US" dirty="0"/>
              <a:t>Mutation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447800"/>
            <a:ext cx="3048000" cy="3560064"/>
          </a:xfrm>
          <a:prstGeom prst="rect">
            <a:avLst/>
          </a:prstGeom>
        </p:spPr>
      </p:pic>
    </p:spTree>
    <p:extLst>
      <p:ext uri="{BB962C8B-B14F-4D97-AF65-F5344CB8AC3E}">
        <p14:creationId xmlns:p14="http://schemas.microsoft.com/office/powerpoint/2010/main" val="19908811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95600"/>
            <a:ext cx="8229600" cy="1143000"/>
          </a:xfrm>
        </p:spPr>
        <p:txBody>
          <a:bodyPr>
            <a:normAutofit fontScale="90000"/>
          </a:bodyPr>
          <a:lstStyle/>
          <a:p>
            <a:r>
              <a:rPr lang="en-US" dirty="0"/>
              <a:t>Does life have to be </a:t>
            </a:r>
            <a:br>
              <a:rPr lang="en-US" dirty="0"/>
            </a:br>
            <a:r>
              <a:rPr lang="en-US" dirty="0"/>
              <a:t>carbon-based?</a:t>
            </a:r>
          </a:p>
        </p:txBody>
      </p:sp>
    </p:spTree>
    <p:extLst>
      <p:ext uri="{BB962C8B-B14F-4D97-AF65-F5344CB8AC3E}">
        <p14:creationId xmlns:p14="http://schemas.microsoft.com/office/powerpoint/2010/main" val="33788461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9804"/>
            <a:ext cx="8229600" cy="1143000"/>
          </a:xfrm>
        </p:spPr>
        <p:txBody>
          <a:bodyPr>
            <a:normAutofit/>
          </a:bodyPr>
          <a:lstStyle/>
          <a:p>
            <a:r>
              <a:rPr lang="en-US" dirty="0"/>
              <a:t>Probably Not</a:t>
            </a:r>
          </a:p>
        </p:txBody>
      </p:sp>
      <p:sp>
        <p:nvSpPr>
          <p:cNvPr id="3" name="Content Placeholder 2"/>
          <p:cNvSpPr>
            <a:spLocks noGrp="1"/>
          </p:cNvSpPr>
          <p:nvPr>
            <p:ph idx="1"/>
          </p:nvPr>
        </p:nvSpPr>
        <p:spPr>
          <a:xfrm>
            <a:off x="1994" y="5257800"/>
            <a:ext cx="5011480" cy="1524000"/>
          </a:xfrm>
        </p:spPr>
        <p:txBody>
          <a:bodyPr>
            <a:normAutofit/>
          </a:bodyPr>
          <a:lstStyle/>
          <a:p>
            <a:r>
              <a:rPr lang="en-US" sz="1800" dirty="0"/>
              <a:t>DNA backbone: [Sugar-O-(PO</a:t>
            </a:r>
            <a:r>
              <a:rPr lang="en-US" sz="1800" baseline="-25000" dirty="0"/>
              <a:t>2</a:t>
            </a:r>
            <a:r>
              <a:rPr lang="en-US" sz="1800" dirty="0"/>
              <a:t>)-O-]</a:t>
            </a:r>
            <a:r>
              <a:rPr lang="en-US" sz="1800" baseline="-25000" dirty="0"/>
              <a:t>n</a:t>
            </a:r>
          </a:p>
          <a:p>
            <a:r>
              <a:rPr lang="en-US" sz="1800" dirty="0"/>
              <a:t>Metal-oxygen polymers</a:t>
            </a:r>
          </a:p>
          <a:p>
            <a:r>
              <a:rPr lang="en-US" sz="1800" dirty="0"/>
              <a:t>[-</a:t>
            </a:r>
            <a:r>
              <a:rPr lang="en-US" sz="1800" dirty="0" err="1"/>
              <a:t>Ge</a:t>
            </a:r>
            <a:r>
              <a:rPr lang="en-US" sz="1800" dirty="0"/>
              <a:t>-]</a:t>
            </a:r>
            <a:r>
              <a:rPr lang="en-US" sz="1800" baseline="-25000" dirty="0"/>
              <a:t>n</a:t>
            </a:r>
            <a:r>
              <a:rPr lang="en-US" sz="1800" dirty="0"/>
              <a:t>, [-</a:t>
            </a:r>
            <a:r>
              <a:rPr lang="en-US" sz="1800" dirty="0" err="1"/>
              <a:t>Sn</a:t>
            </a:r>
            <a:r>
              <a:rPr lang="en-US" sz="1800" dirty="0"/>
              <a:t>]</a:t>
            </a:r>
            <a:r>
              <a:rPr lang="en-US" sz="1800" baseline="-25000" dirty="0"/>
              <a:t>n</a:t>
            </a:r>
            <a:r>
              <a:rPr lang="en-US" sz="1800" dirty="0"/>
              <a:t> (“</a:t>
            </a:r>
            <a:r>
              <a:rPr lang="ru-RU" sz="1800" dirty="0"/>
              <a:t>дубли </a:t>
            </a:r>
            <a:r>
              <a:rPr lang="ru-RU" sz="1800" dirty="0">
                <a:sym typeface="Wingdings" pitchFamily="2" charset="2"/>
              </a:rPr>
              <a:t></a:t>
            </a:r>
            <a:r>
              <a:rPr lang="en-US" sz="1800" dirty="0"/>
              <a:t>”)</a:t>
            </a:r>
            <a:endParaRPr lang="en-US" sz="1800" baseline="-25000" dirty="0"/>
          </a:p>
        </p:txBody>
      </p:sp>
      <p:pic>
        <p:nvPicPr>
          <p:cNvPr id="1026" name="Picture 2" descr="http://pslc.ws/mactest/images/ino01.gif"/>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500"/>
                    </a14:imgEffect>
                    <a14:imgEffect>
                      <a14:saturation sat="400000"/>
                    </a14:imgEffect>
                    <a14:imgEffect>
                      <a14:brightnessContrast bright="100000" contrast="99000"/>
                    </a14:imgEffect>
                  </a14:imgLayer>
                </a14:imgProps>
              </a:ext>
              <a:ext uri="{28A0092B-C50C-407E-A947-70E740481C1C}">
                <a14:useLocalDpi xmlns:a14="http://schemas.microsoft.com/office/drawing/2010/main" val="0"/>
              </a:ext>
            </a:extLst>
          </a:blip>
          <a:srcRect/>
          <a:stretch>
            <a:fillRect/>
          </a:stretch>
        </p:blipFill>
        <p:spPr bwMode="auto">
          <a:xfrm>
            <a:off x="640169" y="2514600"/>
            <a:ext cx="4057650" cy="8858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Polyborazylene Polymer.p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375"/>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673932" y="1031725"/>
            <a:ext cx="3271838" cy="26568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upload.wikimedia.org/wikipedia/commons/thumb/b/b4/PHPS_molecular_structure_6MPix.png/220px-PHPS_molecular_structure_6MPix.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0651" y="4207150"/>
            <a:ext cx="2438400" cy="19396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olyphosphazene general structu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634" y="3571876"/>
            <a:ext cx="2095500" cy="10668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ile:Polythiazyl-2D-dimensions.png"/>
          <p:cNvPicPr>
            <a:picLocks noChangeAspect="1" noChangeArrowheads="1"/>
          </p:cNvPicPr>
          <p:nvPr/>
        </p:nvPicPr>
        <p:blipFill>
          <a:blip r:embed="rId9">
            <a:lum bright="70000" contrast="-70000"/>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7902" y="1044130"/>
            <a:ext cx="5551968" cy="122143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upload.wikimedia.org/wikipedia/commons/1/15/PDMS.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47902" y="3571876"/>
            <a:ext cx="1669071" cy="1457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6025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dirty="0"/>
              <a:t>Abundances &amp; chances?</a:t>
            </a:r>
          </a:p>
        </p:txBody>
      </p:sp>
      <p:sp>
        <p:nvSpPr>
          <p:cNvPr id="5" name="TextBox 4"/>
          <p:cNvSpPr txBox="1"/>
          <p:nvPr/>
        </p:nvSpPr>
        <p:spPr>
          <a:xfrm>
            <a:off x="2895600" y="1295399"/>
            <a:ext cx="5791200" cy="5062924"/>
          </a:xfrm>
          <a:prstGeom prst="rect">
            <a:avLst/>
          </a:prstGeom>
          <a:noFill/>
        </p:spPr>
        <p:txBody>
          <a:bodyPr wrap="square" rtlCol="0">
            <a:spAutoFit/>
          </a:bodyPr>
          <a:lstStyle/>
          <a:p>
            <a:pPr marL="285750" indent="-285750">
              <a:buFont typeface="Arial" pitchFamily="34" charset="0"/>
              <a:buChar char="•"/>
            </a:pPr>
            <a:r>
              <a:rPr lang="en-US" sz="1900" dirty="0"/>
              <a:t>“Cosmic” abundances non-favorable for non-CBLF:</a:t>
            </a:r>
          </a:p>
          <a:p>
            <a:pPr marL="742950" lvl="1" indent="-285750">
              <a:buFont typeface="Arial" pitchFamily="34" charset="0"/>
              <a:buChar char="•"/>
            </a:pPr>
            <a:r>
              <a:rPr lang="en-US" sz="1900" dirty="0"/>
              <a:t>Nitrogen 3x less common than Carbon</a:t>
            </a:r>
          </a:p>
          <a:p>
            <a:pPr marL="742950" lvl="1" indent="-285750">
              <a:buFont typeface="Arial" pitchFamily="34" charset="0"/>
              <a:buChar char="•"/>
            </a:pPr>
            <a:r>
              <a:rPr lang="en-US" sz="1900" dirty="0"/>
              <a:t>Silicon 12x</a:t>
            </a:r>
          </a:p>
          <a:p>
            <a:pPr marL="742950" lvl="1" indent="-285750">
              <a:buFont typeface="Arial" pitchFamily="34" charset="0"/>
              <a:buChar char="•"/>
            </a:pPr>
            <a:r>
              <a:rPr lang="en-US" sz="1900" dirty="0"/>
              <a:t>Sulfur 24x</a:t>
            </a:r>
          </a:p>
          <a:p>
            <a:pPr marL="742950" lvl="1" indent="-285750">
              <a:buFont typeface="Arial" pitchFamily="34" charset="0"/>
              <a:buChar char="•"/>
            </a:pPr>
            <a:r>
              <a:rPr lang="en-US" sz="1900" dirty="0"/>
              <a:t>Phosphorus 1200x</a:t>
            </a:r>
          </a:p>
          <a:p>
            <a:pPr marL="742950" lvl="1" indent="-285750">
              <a:buFont typeface="Arial" pitchFamily="34" charset="0"/>
              <a:buChar char="•"/>
            </a:pPr>
            <a:r>
              <a:rPr lang="en-US" sz="1900" dirty="0"/>
              <a:t>Boron 470,000x</a:t>
            </a:r>
          </a:p>
          <a:p>
            <a:pPr marL="285750" indent="-285750">
              <a:buFont typeface="Arial" pitchFamily="34" charset="0"/>
              <a:buChar char="•"/>
            </a:pPr>
            <a:r>
              <a:rPr lang="en-US" sz="1900" dirty="0"/>
              <a:t>Earth [“rocky planets”] look better:</a:t>
            </a:r>
          </a:p>
          <a:p>
            <a:pPr marL="742950" lvl="1" indent="-285750">
              <a:buFont typeface="Arial" pitchFamily="34" charset="0"/>
              <a:buChar char="•"/>
            </a:pPr>
            <a:r>
              <a:rPr lang="en-US" sz="1900" dirty="0"/>
              <a:t>Oxygen 63%</a:t>
            </a:r>
          </a:p>
          <a:p>
            <a:pPr marL="742950" lvl="1" indent="-285750">
              <a:buFont typeface="Arial" pitchFamily="34" charset="0"/>
              <a:buChar char="•"/>
            </a:pPr>
            <a:r>
              <a:rPr lang="en-US" sz="1900" dirty="0"/>
              <a:t>Silicon 22%</a:t>
            </a:r>
          </a:p>
          <a:p>
            <a:pPr marL="742950" lvl="1" indent="-285750">
              <a:buFont typeface="Arial" pitchFamily="34" charset="0"/>
              <a:buChar char="•"/>
            </a:pPr>
            <a:r>
              <a:rPr lang="en-US" sz="1900" dirty="0"/>
              <a:t>…</a:t>
            </a:r>
          </a:p>
          <a:p>
            <a:pPr marL="742950" lvl="1" indent="-285750">
              <a:buFont typeface="Arial" pitchFamily="34" charset="0"/>
              <a:buChar char="•"/>
            </a:pPr>
            <a:r>
              <a:rPr lang="en-US" sz="1900" dirty="0"/>
              <a:t>Carbon 0.13%</a:t>
            </a:r>
          </a:p>
          <a:p>
            <a:pPr marL="742950" lvl="1" indent="-285750">
              <a:buFont typeface="Arial" pitchFamily="34" charset="0"/>
              <a:buChar char="•"/>
            </a:pPr>
            <a:r>
              <a:rPr lang="en-US" sz="1900" dirty="0"/>
              <a:t>Sulfur 0.056%</a:t>
            </a:r>
          </a:p>
          <a:p>
            <a:pPr marL="742950" lvl="1" indent="-285750">
              <a:buFont typeface="Arial" pitchFamily="34" charset="0"/>
              <a:buChar char="•"/>
            </a:pPr>
            <a:r>
              <a:rPr lang="en-US" sz="1900" dirty="0"/>
              <a:t>Phosphorus 0.056%</a:t>
            </a:r>
          </a:p>
          <a:p>
            <a:pPr marL="742950" lvl="1" indent="-285750">
              <a:buFont typeface="Arial" pitchFamily="34" charset="0"/>
              <a:buChar char="•"/>
            </a:pPr>
            <a:r>
              <a:rPr lang="en-US" sz="1900" dirty="0"/>
              <a:t>Nitrogen 0.0097%</a:t>
            </a:r>
          </a:p>
          <a:p>
            <a:pPr marL="742950" lvl="1" indent="-285750">
              <a:buFont typeface="Arial" pitchFamily="34" charset="0"/>
              <a:buChar char="•"/>
            </a:pPr>
            <a:r>
              <a:rPr lang="en-US" sz="1900" dirty="0"/>
              <a:t>Boron 0.0023%</a:t>
            </a:r>
          </a:p>
          <a:p>
            <a:pPr marL="285750" indent="-285750">
              <a:buFont typeface="Arial" pitchFamily="34" charset="0"/>
              <a:buChar char="•"/>
            </a:pPr>
            <a:r>
              <a:rPr lang="en-US" sz="1900" dirty="0"/>
              <a:t>So on hot planets, Si-O may be promising</a:t>
            </a:r>
          </a:p>
        </p:txBody>
      </p:sp>
      <p:pic>
        <p:nvPicPr>
          <p:cNvPr id="2067"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2257425" cy="509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6839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Intelligence?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09800" y="1371600"/>
            <a:ext cx="4373253" cy="4343400"/>
          </a:xfrm>
        </p:spPr>
      </p:pic>
    </p:spTree>
    <p:extLst>
      <p:ext uri="{BB962C8B-B14F-4D97-AF65-F5344CB8AC3E}">
        <p14:creationId xmlns:p14="http://schemas.microsoft.com/office/powerpoint/2010/main" val="5433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 surprise, we don’t know either</a:t>
            </a:r>
          </a:p>
        </p:txBody>
      </p:sp>
      <p:sp>
        <p:nvSpPr>
          <p:cNvPr id="3" name="Content Placeholder 2"/>
          <p:cNvSpPr>
            <a:spLocks noGrp="1"/>
          </p:cNvSpPr>
          <p:nvPr>
            <p:ph idx="1"/>
          </p:nvPr>
        </p:nvSpPr>
        <p:spPr/>
        <p:txBody>
          <a:bodyPr>
            <a:normAutofit lnSpcReduction="10000"/>
          </a:bodyPr>
          <a:lstStyle/>
          <a:p>
            <a:r>
              <a:rPr lang="en-US" dirty="0"/>
              <a:t>Over 10 definitions on Wiki, all fail</a:t>
            </a:r>
          </a:p>
          <a:p>
            <a:r>
              <a:rPr lang="en-US" dirty="0"/>
              <a:t>Today, machines can do most of what was considered “essential” part of intelligence just 100 years ago</a:t>
            </a:r>
          </a:p>
          <a:p>
            <a:pPr lvl="1"/>
            <a:r>
              <a:rPr lang="en-US" dirty="0"/>
              <a:t>Calculate </a:t>
            </a:r>
          </a:p>
          <a:p>
            <a:pPr lvl="1"/>
            <a:r>
              <a:rPr lang="en-US" dirty="0"/>
              <a:t>Read </a:t>
            </a:r>
          </a:p>
          <a:p>
            <a:pPr lvl="1"/>
            <a:r>
              <a:rPr lang="en-US" dirty="0"/>
              <a:t>Navigate </a:t>
            </a:r>
          </a:p>
          <a:p>
            <a:pPr lvl="1"/>
            <a:r>
              <a:rPr lang="en-US" dirty="0"/>
              <a:t>Speak </a:t>
            </a:r>
          </a:p>
          <a:p>
            <a:pPr lvl="1"/>
            <a:r>
              <a:rPr lang="en-US" dirty="0"/>
              <a:t>Play chess</a:t>
            </a:r>
          </a:p>
          <a:p>
            <a:pPr lvl="1"/>
            <a:r>
              <a:rPr lang="en-US" dirty="0"/>
              <a:t>Image recognition</a:t>
            </a:r>
          </a:p>
          <a:p>
            <a:pPr lvl="1"/>
            <a:r>
              <a:rPr lang="en-US" dirty="0"/>
              <a:t>Pass the Turing test</a:t>
            </a:r>
          </a:p>
        </p:txBody>
      </p:sp>
    </p:spTree>
    <p:extLst>
      <p:ext uri="{BB962C8B-B14F-4D97-AF65-F5344CB8AC3E}">
        <p14:creationId xmlns:p14="http://schemas.microsoft.com/office/powerpoint/2010/main" val="12920372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My gestalt</a:t>
            </a:r>
          </a:p>
        </p:txBody>
      </p:sp>
      <p:sp>
        <p:nvSpPr>
          <p:cNvPr id="3" name="Content Placeholder 2"/>
          <p:cNvSpPr>
            <a:spLocks noGrp="1"/>
          </p:cNvSpPr>
          <p:nvPr>
            <p:ph idx="1"/>
          </p:nvPr>
        </p:nvSpPr>
        <p:spPr/>
        <p:txBody>
          <a:bodyPr>
            <a:normAutofit fontScale="62500" lnSpcReduction="20000"/>
          </a:bodyPr>
          <a:lstStyle/>
          <a:p>
            <a:pPr marL="0" indent="0">
              <a:buNone/>
            </a:pPr>
            <a:r>
              <a:rPr lang="en-US" dirty="0"/>
              <a:t>“</a:t>
            </a:r>
            <a:r>
              <a:rPr lang="ru-RU" i="1" dirty="0"/>
              <a:t>Тут на трибуну взобрался  интеллектуал-лирик  с  тремя подбородками  и  галстуком-бабочкой, рванул себя безжалостно за крахмальную манишку и рыдающе провозгласил: "Я не могу... Я  не хочу  этого... Розовое дитя, играющее погремушечкой... плакучие ивы, склоняющиеся к пруду... девочки в  беленьких  фартучках... Они  читают  стихи...  они  плачут...  плачут!.. Над прекрасной строкой поэта... Я не желаю, чтобы электронное железо  погасило эти  глаза...  эти  губы...  эти  юные  робкие перси... Нет, не станет машина умнее человека! Потому что я... потому что  мы... Мы  не  хотим  этого!  И  этого  не  будет  никогда!  Никогда!! Никогда!!!" </a:t>
            </a:r>
            <a:endParaRPr lang="en-US" i="1" dirty="0"/>
          </a:p>
          <a:p>
            <a:pPr marL="0" indent="0">
              <a:buNone/>
            </a:pPr>
            <a:endParaRPr lang="ru-RU" i="1" dirty="0"/>
          </a:p>
          <a:p>
            <a:pPr marL="0" indent="0">
              <a:buNone/>
            </a:pPr>
            <a:r>
              <a:rPr lang="ru-RU" i="1" dirty="0"/>
              <a:t>К  нему  потянулись  со  стаканами   воды,   а   в четырехстах  километрах  над  его  снежными  кудрями беззвучно, мертво,  зорко  прошел,   нестерпимо   блестя,   автоматический спутник-истребитель, начиненный ядерной взрывчаткой...</a:t>
            </a:r>
            <a:r>
              <a:rPr lang="en-US" dirty="0"/>
              <a:t>”</a:t>
            </a:r>
          </a:p>
          <a:p>
            <a:pPr marL="0" indent="0">
              <a:buNone/>
            </a:pPr>
            <a:endParaRPr lang="en-US" dirty="0"/>
          </a:p>
          <a:p>
            <a:pPr marL="0" indent="0" algn="r">
              <a:buNone/>
            </a:pPr>
            <a:r>
              <a:rPr lang="ru-RU" sz="4500" dirty="0"/>
              <a:t>АБС, 1965</a:t>
            </a:r>
            <a:endParaRPr lang="en-US" sz="4500" dirty="0"/>
          </a:p>
        </p:txBody>
      </p:sp>
    </p:spTree>
    <p:extLst>
      <p:ext uri="{BB962C8B-B14F-4D97-AF65-F5344CB8AC3E}">
        <p14:creationId xmlns:p14="http://schemas.microsoft.com/office/powerpoint/2010/main" val="39349152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Artificial Neural Networks</a:t>
            </a:r>
          </a:p>
        </p:txBody>
      </p:sp>
      <p:sp>
        <p:nvSpPr>
          <p:cNvPr id="6" name="TextBox 5"/>
          <p:cNvSpPr txBox="1"/>
          <p:nvPr/>
        </p:nvSpPr>
        <p:spPr>
          <a:xfrm>
            <a:off x="5943600" y="1619693"/>
            <a:ext cx="2895601" cy="1477328"/>
          </a:xfrm>
          <a:prstGeom prst="rect">
            <a:avLst/>
          </a:prstGeom>
          <a:noFill/>
        </p:spPr>
        <p:txBody>
          <a:bodyPr wrap="square" rtlCol="0">
            <a:spAutoFit/>
          </a:bodyPr>
          <a:lstStyle/>
          <a:p>
            <a:r>
              <a:rPr lang="en-US" dirty="0"/>
              <a:t>With ~50 neurons, find solutions that *I* can’t interpret and that work *better* than my theories!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819400"/>
            <a:ext cx="5384800" cy="40386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619692"/>
            <a:ext cx="2857500" cy="2143125"/>
          </a:xfrm>
          <a:prstGeom prst="rect">
            <a:avLst/>
          </a:prstGeom>
        </p:spPr>
      </p:pic>
    </p:spTree>
    <p:extLst>
      <p:ext uri="{BB962C8B-B14F-4D97-AF65-F5344CB8AC3E}">
        <p14:creationId xmlns:p14="http://schemas.microsoft.com/office/powerpoint/2010/main" val="2616780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208" y="1322886"/>
            <a:ext cx="5190090" cy="5190090"/>
          </a:xfrm>
          <a:prstGeom prst="rect">
            <a:avLst/>
          </a:prstGeom>
        </p:spPr>
      </p:pic>
      <p:sp>
        <p:nvSpPr>
          <p:cNvPr id="2" name="Title 1"/>
          <p:cNvSpPr>
            <a:spLocks noGrp="1"/>
          </p:cNvSpPr>
          <p:nvPr>
            <p:ph type="title"/>
          </p:nvPr>
        </p:nvSpPr>
        <p:spPr/>
        <p:txBody>
          <a:bodyPr/>
          <a:lstStyle/>
          <a:p>
            <a:r>
              <a:rPr lang="en-US" dirty="0"/>
              <a:t>Zoom out 10,000x</a:t>
            </a:r>
          </a:p>
        </p:txBody>
      </p:sp>
      <p:sp>
        <p:nvSpPr>
          <p:cNvPr id="5" name="TextBox 4"/>
          <p:cNvSpPr txBox="1"/>
          <p:nvPr/>
        </p:nvSpPr>
        <p:spPr>
          <a:xfrm>
            <a:off x="5791200" y="1524000"/>
            <a:ext cx="3200399" cy="4708981"/>
          </a:xfrm>
          <a:prstGeom prst="rect">
            <a:avLst/>
          </a:prstGeom>
          <a:noFill/>
        </p:spPr>
        <p:txBody>
          <a:bodyPr wrap="square" rtlCol="0">
            <a:spAutoFit/>
          </a:bodyPr>
          <a:lstStyle/>
          <a:p>
            <a:r>
              <a:rPr lang="en-US" sz="2000" b="1" dirty="0"/>
              <a:t>Local stars neighborhood</a:t>
            </a:r>
          </a:p>
          <a:p>
            <a:endParaRPr lang="en-US" sz="2000" dirty="0"/>
          </a:p>
          <a:p>
            <a:r>
              <a:rPr lang="en-US" sz="2000" dirty="0"/>
              <a:t>~15 </a:t>
            </a:r>
            <a:r>
              <a:rPr lang="en-US" sz="2000" dirty="0" err="1"/>
              <a:t>ly</a:t>
            </a:r>
            <a:r>
              <a:rPr lang="en-US" sz="2000" dirty="0"/>
              <a:t> [light-years] across</a:t>
            </a:r>
          </a:p>
          <a:p>
            <a:endParaRPr lang="en-US" sz="2000" dirty="0"/>
          </a:p>
          <a:p>
            <a:r>
              <a:rPr lang="en-US" sz="2000" dirty="0"/>
              <a:t>~30 stars, 8x per each 2x in distance</a:t>
            </a:r>
          </a:p>
          <a:p>
            <a:endParaRPr lang="en-US" sz="2000" dirty="0"/>
          </a:p>
          <a:p>
            <a:r>
              <a:rPr lang="en-US" sz="2000" dirty="0"/>
              <a:t>The nearest: 4.2 </a:t>
            </a:r>
            <a:r>
              <a:rPr lang="en-US" sz="2000" dirty="0" err="1"/>
              <a:t>ly</a:t>
            </a:r>
            <a:r>
              <a:rPr lang="en-US" sz="2000" dirty="0"/>
              <a:t> away</a:t>
            </a:r>
          </a:p>
          <a:p>
            <a:endParaRPr lang="en-US" sz="2000" dirty="0"/>
          </a:p>
          <a:p>
            <a:r>
              <a:rPr lang="en-US" sz="2000" dirty="0"/>
              <a:t>Travel time ~300,000 years, communication time ~15 years</a:t>
            </a:r>
          </a:p>
        </p:txBody>
      </p:sp>
      <p:grpSp>
        <p:nvGrpSpPr>
          <p:cNvPr id="35" name="Group 34"/>
          <p:cNvGrpSpPr/>
          <p:nvPr/>
        </p:nvGrpSpPr>
        <p:grpSpPr>
          <a:xfrm>
            <a:off x="355208" y="1322886"/>
            <a:ext cx="5189329" cy="5190087"/>
            <a:chOff x="355208" y="1322886"/>
            <a:chExt cx="5189329" cy="5190087"/>
          </a:xfrm>
        </p:grpSpPr>
        <p:sp>
          <p:nvSpPr>
            <p:cNvPr id="8" name="Rectangle 7"/>
            <p:cNvSpPr/>
            <p:nvPr/>
          </p:nvSpPr>
          <p:spPr>
            <a:xfrm>
              <a:off x="2952525" y="3872209"/>
              <a:ext cx="45720" cy="4572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5208" y="1322886"/>
              <a:ext cx="5178209" cy="5190087"/>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3002327" y="1322887"/>
              <a:ext cx="2531092" cy="2549323"/>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8" idx="1"/>
            </p:cNvCxnSpPr>
            <p:nvPr/>
          </p:nvCxnSpPr>
          <p:spPr>
            <a:xfrm>
              <a:off x="366326" y="1322887"/>
              <a:ext cx="2586199" cy="2572182"/>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8" idx="2"/>
            </p:cNvCxnSpPr>
            <p:nvPr/>
          </p:nvCxnSpPr>
          <p:spPr>
            <a:xfrm flipH="1" flipV="1">
              <a:off x="2975385" y="3917929"/>
              <a:ext cx="2569152" cy="2595044"/>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8" idx="2"/>
            </p:cNvCxnSpPr>
            <p:nvPr/>
          </p:nvCxnSpPr>
          <p:spPr>
            <a:xfrm flipV="1">
              <a:off x="366326" y="3917929"/>
              <a:ext cx="2609059" cy="2595044"/>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194597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Could these be intelligent?</a:t>
            </a:r>
          </a:p>
        </p:txBody>
      </p:sp>
      <p:sp>
        <p:nvSpPr>
          <p:cNvPr id="3" name="Content Placeholder 2"/>
          <p:cNvSpPr>
            <a:spLocks noGrp="1"/>
          </p:cNvSpPr>
          <p:nvPr>
            <p:ph idx="1"/>
          </p:nvPr>
        </p:nvSpPr>
        <p:spPr>
          <a:xfrm>
            <a:off x="457200" y="1600200"/>
            <a:ext cx="5791200" cy="4709160"/>
          </a:xfrm>
        </p:spPr>
        <p:txBody>
          <a:bodyPr>
            <a:normAutofit/>
          </a:bodyPr>
          <a:lstStyle/>
          <a:p>
            <a:r>
              <a:rPr lang="en-US" dirty="0"/>
              <a:t>Mountains </a:t>
            </a:r>
          </a:p>
          <a:p>
            <a:pPr lvl="1"/>
            <a:r>
              <a:rPr lang="en-US" dirty="0"/>
              <a:t>Just very slow</a:t>
            </a:r>
          </a:p>
          <a:p>
            <a:r>
              <a:rPr lang="en-US" dirty="0"/>
              <a:t>Magnetic dynamo or smoke turbulence</a:t>
            </a:r>
          </a:p>
          <a:p>
            <a:pPr lvl="1"/>
            <a:r>
              <a:rPr lang="en-US" dirty="0"/>
              <a:t>Just no communication channels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25034" y="2552166"/>
            <a:ext cx="4267199" cy="2668068"/>
          </a:xfrm>
          <a:prstGeom prst="rect">
            <a:avLst/>
          </a:prstGeom>
        </p:spPr>
      </p:pic>
    </p:spTree>
    <p:extLst>
      <p:ext uri="{BB962C8B-B14F-4D97-AF65-F5344CB8AC3E}">
        <p14:creationId xmlns:p14="http://schemas.microsoft.com/office/powerpoint/2010/main" val="10185404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228600"/>
            <a:ext cx="8229600" cy="1828800"/>
          </a:xfrm>
        </p:spPr>
        <p:txBody>
          <a:bodyPr/>
          <a:lstStyle/>
          <a:p>
            <a:r>
              <a:rPr lang="en-US" dirty="0"/>
              <a:t>R-R-R-RELAX</a:t>
            </a:r>
          </a:p>
        </p:txBody>
      </p:sp>
      <p:sp>
        <p:nvSpPr>
          <p:cNvPr id="5" name="Subtitle 4"/>
          <p:cNvSpPr>
            <a:spLocks noGrp="1"/>
          </p:cNvSpPr>
          <p:nvPr>
            <p:ph type="subTitle" idx="1"/>
          </p:nvPr>
        </p:nvSpPr>
        <p:spPr>
          <a:xfrm>
            <a:off x="838200" y="2209800"/>
            <a:ext cx="7467600" cy="3962400"/>
          </a:xfrm>
        </p:spPr>
        <p:txBody>
          <a:bodyPr>
            <a:normAutofit/>
          </a:bodyPr>
          <a:lstStyle/>
          <a:p>
            <a:r>
              <a:rPr lang="en-US" dirty="0"/>
              <a:t>Likely, none of them are intelligent</a:t>
            </a:r>
          </a:p>
          <a:p>
            <a:endParaRPr lang="en-US" dirty="0"/>
          </a:p>
          <a:p>
            <a:r>
              <a:rPr lang="en-US" dirty="0"/>
              <a:t>My point is different:</a:t>
            </a:r>
          </a:p>
          <a:p>
            <a:endParaRPr lang="en-US" dirty="0"/>
          </a:p>
          <a:p>
            <a:r>
              <a:rPr lang="en-US" dirty="0"/>
              <a:t>It is hard to impossible to reason about intelligence of creatures that are sufficiently different from us</a:t>
            </a:r>
          </a:p>
        </p:txBody>
      </p:sp>
    </p:spTree>
    <p:extLst>
      <p:ext uri="{BB962C8B-B14F-4D97-AF65-F5344CB8AC3E}">
        <p14:creationId xmlns:p14="http://schemas.microsoft.com/office/powerpoint/2010/main" val="10997816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a:xfrm>
            <a:off x="5562600" y="1600199"/>
            <a:ext cx="3276600" cy="4709160"/>
          </a:xfrm>
        </p:spPr>
        <p:txBody>
          <a:bodyPr>
            <a:normAutofit fontScale="92500" lnSpcReduction="10000"/>
          </a:bodyPr>
          <a:lstStyle/>
          <a:p>
            <a:pPr marL="137160" indent="0">
              <a:buNone/>
            </a:pPr>
            <a:r>
              <a:rPr lang="en-US" dirty="0"/>
              <a:t>We are bound to search for only what we can comprehend</a:t>
            </a:r>
          </a:p>
          <a:p>
            <a:pPr marL="137160" indent="0">
              <a:buNone/>
            </a:pPr>
            <a:endParaRPr lang="en-US" dirty="0"/>
          </a:p>
          <a:p>
            <a:pPr marL="137160" indent="0">
              <a:buNone/>
            </a:pPr>
            <a:r>
              <a:rPr lang="en-US" dirty="0"/>
              <a:t>Probably a tiniest spot in a vast space of possibilities</a:t>
            </a:r>
          </a:p>
          <a:p>
            <a:pPr marL="137160" indent="0">
              <a:buNone/>
            </a:pPr>
            <a:endParaRPr lang="en-US" dirty="0"/>
          </a:p>
          <a:p>
            <a:pPr marL="137160" indent="0">
              <a:buNone/>
            </a:pPr>
            <a:r>
              <a:rPr lang="en-US" dirty="0"/>
              <a:t>Probably just “</a:t>
            </a:r>
            <a:r>
              <a:rPr lang="ru-RU" dirty="0"/>
              <a:t>там, где светло</a:t>
            </a:r>
            <a:r>
              <a:rPr lang="en-US"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600199"/>
            <a:ext cx="5334000" cy="4000500"/>
          </a:xfrm>
          <a:prstGeom prst="rect">
            <a:avLst/>
          </a:prstGeom>
        </p:spPr>
      </p:pic>
    </p:spTree>
    <p:extLst>
      <p:ext uri="{BB962C8B-B14F-4D97-AF65-F5344CB8AC3E}">
        <p14:creationId xmlns:p14="http://schemas.microsoft.com/office/powerpoint/2010/main" val="20711927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Detection radius</a:t>
            </a:r>
          </a:p>
        </p:txBody>
      </p:sp>
      <p:sp>
        <p:nvSpPr>
          <p:cNvPr id="4" name="Subtitle 3"/>
          <p:cNvSpPr>
            <a:spLocks noGrp="1"/>
          </p:cNvSpPr>
          <p:nvPr>
            <p:ph type="subTitle" idx="1"/>
          </p:nvPr>
        </p:nvSpPr>
        <p:spPr>
          <a:xfrm>
            <a:off x="1371600" y="3505200"/>
            <a:ext cx="6400800" cy="1752600"/>
          </a:xfrm>
        </p:spPr>
        <p:txBody>
          <a:bodyPr/>
          <a:lstStyle/>
          <a:p>
            <a:r>
              <a:rPr lang="en-US" dirty="0"/>
              <a:t>How far could we see “them” if “they” were exactly like us?</a:t>
            </a:r>
          </a:p>
        </p:txBody>
      </p:sp>
    </p:spTree>
    <p:extLst>
      <p:ext uri="{BB962C8B-B14F-4D97-AF65-F5344CB8AC3E}">
        <p14:creationId xmlns:p14="http://schemas.microsoft.com/office/powerpoint/2010/main" val="31543747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5"/>
            <a:ext cx="8229600" cy="1143000"/>
          </a:xfrm>
        </p:spPr>
        <p:txBody>
          <a:bodyPr>
            <a:normAutofit/>
          </a:bodyPr>
          <a:lstStyle/>
          <a:p>
            <a:r>
              <a:rPr lang="en-US" dirty="0"/>
              <a:t>Tribal (30K years ago)</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371600"/>
            <a:ext cx="3429000" cy="3429000"/>
          </a:xfrm>
          <a:prstGeom prst="rect">
            <a:avLst/>
          </a:prstGeom>
        </p:spPr>
      </p:pic>
      <p:sp>
        <p:nvSpPr>
          <p:cNvPr id="5" name="TextBox 4"/>
          <p:cNvSpPr txBox="1"/>
          <p:nvPr/>
        </p:nvSpPr>
        <p:spPr>
          <a:xfrm>
            <a:off x="5105400" y="1295400"/>
            <a:ext cx="3505200" cy="2585323"/>
          </a:xfrm>
          <a:prstGeom prst="rect">
            <a:avLst/>
          </a:prstGeom>
          <a:noFill/>
        </p:spPr>
        <p:txBody>
          <a:bodyPr wrap="square" rtlCol="0">
            <a:spAutoFit/>
          </a:bodyPr>
          <a:lstStyle/>
          <a:p>
            <a:r>
              <a:rPr lang="en-US" dirty="0"/>
              <a:t>Australian aboriginal language map</a:t>
            </a:r>
          </a:p>
          <a:p>
            <a:endParaRPr lang="en-US" dirty="0"/>
          </a:p>
          <a:p>
            <a:r>
              <a:rPr lang="en-US" dirty="0"/>
              <a:t>Different colors are different </a:t>
            </a:r>
            <a:r>
              <a:rPr lang="en-US" b="1" dirty="0"/>
              <a:t>language families</a:t>
            </a:r>
          </a:p>
          <a:p>
            <a:endParaRPr lang="en-US" dirty="0"/>
          </a:p>
          <a:p>
            <a:r>
              <a:rPr lang="en-US" dirty="0"/>
              <a:t>Detection radius ≈size of language family territory ~100-1000 km</a:t>
            </a:r>
          </a:p>
        </p:txBody>
      </p:sp>
    </p:spTree>
    <p:extLst>
      <p:ext uri="{BB962C8B-B14F-4D97-AF65-F5344CB8AC3E}">
        <p14:creationId xmlns:p14="http://schemas.microsoft.com/office/powerpoint/2010/main" val="26475780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5"/>
            <a:ext cx="8229600" cy="1143000"/>
          </a:xfrm>
        </p:spPr>
        <p:txBody>
          <a:bodyPr>
            <a:normAutofit/>
          </a:bodyPr>
          <a:lstStyle/>
          <a:p>
            <a:r>
              <a:rPr lang="en-US" dirty="0"/>
              <a:t>Ancient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295400"/>
            <a:ext cx="5042892" cy="5136527"/>
          </a:xfrm>
          <a:prstGeom prst="rect">
            <a:avLst/>
          </a:prstGeom>
        </p:spPr>
      </p:pic>
      <p:sp>
        <p:nvSpPr>
          <p:cNvPr id="6" name="TextBox 5"/>
          <p:cNvSpPr txBox="1"/>
          <p:nvPr/>
        </p:nvSpPr>
        <p:spPr>
          <a:xfrm>
            <a:off x="5562601" y="1371600"/>
            <a:ext cx="3429000" cy="1754326"/>
          </a:xfrm>
          <a:prstGeom prst="rect">
            <a:avLst/>
          </a:prstGeom>
          <a:noFill/>
        </p:spPr>
        <p:txBody>
          <a:bodyPr wrap="square" rtlCol="0">
            <a:spAutoFit/>
          </a:bodyPr>
          <a:lstStyle/>
          <a:p>
            <a:r>
              <a:rPr lang="en-US" dirty="0"/>
              <a:t>167 AD: First contacts between Rome and China</a:t>
            </a:r>
          </a:p>
          <a:p>
            <a:endParaRPr lang="en-US" dirty="0"/>
          </a:p>
          <a:p>
            <a:r>
              <a:rPr lang="en-US" dirty="0"/>
              <a:t>~8000 km by land</a:t>
            </a:r>
          </a:p>
          <a:p>
            <a:endParaRPr lang="en-US" dirty="0"/>
          </a:p>
          <a:p>
            <a:r>
              <a:rPr lang="en-US" dirty="0"/>
              <a:t>Sea fare still limited</a:t>
            </a:r>
          </a:p>
        </p:txBody>
      </p:sp>
    </p:spTree>
    <p:extLst>
      <p:ext uri="{BB962C8B-B14F-4D97-AF65-F5344CB8AC3E}">
        <p14:creationId xmlns:p14="http://schemas.microsoft.com/office/powerpoint/2010/main" val="28008088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5"/>
            <a:ext cx="8229600" cy="1143000"/>
          </a:xfrm>
        </p:spPr>
        <p:txBody>
          <a:bodyPr>
            <a:normAutofit/>
          </a:bodyPr>
          <a:lstStyle/>
          <a:p>
            <a:r>
              <a:rPr lang="en-US" dirty="0"/>
              <a:t>1522: Magellan’s voyage</a:t>
            </a:r>
          </a:p>
        </p:txBody>
      </p:sp>
      <p:sp>
        <p:nvSpPr>
          <p:cNvPr id="6" name="TextBox 5"/>
          <p:cNvSpPr txBox="1"/>
          <p:nvPr/>
        </p:nvSpPr>
        <p:spPr>
          <a:xfrm>
            <a:off x="457199" y="5104824"/>
            <a:ext cx="8482122" cy="1200329"/>
          </a:xfrm>
          <a:prstGeom prst="rect">
            <a:avLst/>
          </a:prstGeom>
          <a:noFill/>
        </p:spPr>
        <p:txBody>
          <a:bodyPr wrap="square" rtlCol="0">
            <a:spAutoFit/>
          </a:bodyPr>
          <a:lstStyle/>
          <a:p>
            <a:pPr algn="ctr"/>
            <a:r>
              <a:rPr lang="en-US" dirty="0"/>
              <a:t>20,000 km</a:t>
            </a:r>
          </a:p>
          <a:p>
            <a:pPr algn="ctr"/>
            <a:endParaRPr lang="en-US" dirty="0"/>
          </a:p>
          <a:p>
            <a:pPr algn="ctr"/>
            <a:r>
              <a:rPr lang="en-US" dirty="0"/>
              <a:t>If there was another European-like civilization anywhere on the globe, it would’ve been discovered by that time.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371600"/>
            <a:ext cx="6858001" cy="3448050"/>
          </a:xfrm>
          <a:prstGeom prst="rect">
            <a:avLst/>
          </a:prstGeom>
        </p:spPr>
      </p:pic>
    </p:spTree>
    <p:extLst>
      <p:ext uri="{BB962C8B-B14F-4D97-AF65-F5344CB8AC3E}">
        <p14:creationId xmlns:p14="http://schemas.microsoft.com/office/powerpoint/2010/main" val="26505122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5"/>
            <a:ext cx="8229600" cy="1143000"/>
          </a:xfrm>
        </p:spPr>
        <p:txBody>
          <a:bodyPr>
            <a:normAutofit/>
          </a:bodyPr>
          <a:lstStyle/>
          <a:p>
            <a:r>
              <a:rPr lang="en-US" dirty="0"/>
              <a:t>1600-1650s change</a:t>
            </a:r>
          </a:p>
        </p:txBody>
      </p:sp>
      <p:sp>
        <p:nvSpPr>
          <p:cNvPr id="6" name="TextBox 5"/>
          <p:cNvSpPr txBox="1"/>
          <p:nvPr/>
        </p:nvSpPr>
        <p:spPr>
          <a:xfrm>
            <a:off x="381000" y="1344881"/>
            <a:ext cx="3429000" cy="3139321"/>
          </a:xfrm>
          <a:prstGeom prst="rect">
            <a:avLst/>
          </a:prstGeom>
          <a:noFill/>
        </p:spPr>
        <p:txBody>
          <a:bodyPr wrap="square" rtlCol="0">
            <a:spAutoFit/>
          </a:bodyPr>
          <a:lstStyle/>
          <a:p>
            <a:r>
              <a:rPr lang="en-US" dirty="0"/>
              <a:t>Invention of workable telescope</a:t>
            </a:r>
          </a:p>
          <a:p>
            <a:endParaRPr lang="en-US" dirty="0"/>
          </a:p>
          <a:p>
            <a:r>
              <a:rPr lang="en-US" dirty="0"/>
              <a:t>Heliocentric system takes over</a:t>
            </a:r>
          </a:p>
          <a:p>
            <a:endParaRPr lang="en-US" dirty="0"/>
          </a:p>
          <a:p>
            <a:r>
              <a:rPr lang="en-US" dirty="0"/>
              <a:t>Bruno's idea of multiple worlds</a:t>
            </a:r>
          </a:p>
          <a:p>
            <a:endParaRPr lang="en-US" dirty="0"/>
          </a:p>
          <a:p>
            <a:r>
              <a:rPr lang="en-US" dirty="0"/>
              <a:t>“</a:t>
            </a:r>
            <a:r>
              <a:rPr lang="en-US" dirty="0" err="1"/>
              <a:t>Somnium</a:t>
            </a:r>
            <a:r>
              <a:rPr lang="en-US" dirty="0"/>
              <a:t>”, first space “sci-fi” (1630)</a:t>
            </a:r>
          </a:p>
        </p:txBody>
      </p:sp>
      <p:sp>
        <p:nvSpPr>
          <p:cNvPr id="3" name="TextBox 2"/>
          <p:cNvSpPr txBox="1"/>
          <p:nvPr/>
        </p:nvSpPr>
        <p:spPr>
          <a:xfrm>
            <a:off x="4495800" y="1344881"/>
            <a:ext cx="4419601" cy="3416320"/>
          </a:xfrm>
          <a:prstGeom prst="rect">
            <a:avLst/>
          </a:prstGeom>
          <a:noFill/>
        </p:spPr>
        <p:txBody>
          <a:bodyPr wrap="square" rtlCol="0">
            <a:spAutoFit/>
          </a:bodyPr>
          <a:lstStyle/>
          <a:p>
            <a:r>
              <a:rPr lang="en-US" dirty="0"/>
              <a:t>First culture on Earth with sufficient “strata” of people capable of adequate contact with aliens visiting Earth.</a:t>
            </a:r>
          </a:p>
          <a:p>
            <a:endParaRPr lang="en-US" dirty="0"/>
          </a:p>
          <a:p>
            <a:r>
              <a:rPr lang="en-US" dirty="0"/>
              <a:t>Prior to that, they would’ve been perceived as supernatural beings. There was no “shelf” for them within the prior world picture.</a:t>
            </a:r>
          </a:p>
          <a:p>
            <a:endParaRPr lang="en-US" dirty="0"/>
          </a:p>
          <a:p>
            <a:r>
              <a:rPr lang="en-US" dirty="0"/>
              <a:t>Beginning of “contemporary” civilization.</a:t>
            </a:r>
          </a:p>
        </p:txBody>
      </p:sp>
      <p:sp>
        <p:nvSpPr>
          <p:cNvPr id="4" name="Right Arrow 3"/>
          <p:cNvSpPr/>
          <p:nvPr/>
        </p:nvSpPr>
        <p:spPr>
          <a:xfrm>
            <a:off x="3810000" y="2078953"/>
            <a:ext cx="345869" cy="1671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4286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5"/>
            <a:ext cx="8229600" cy="1143000"/>
          </a:xfrm>
        </p:spPr>
        <p:txBody>
          <a:bodyPr>
            <a:normAutofit/>
          </a:bodyPr>
          <a:lstStyle/>
          <a:p>
            <a:r>
              <a:rPr lang="en-US" dirty="0"/>
              <a:t>1650-1820: 400,000 km</a:t>
            </a:r>
          </a:p>
        </p:txBody>
      </p:sp>
      <p:sp>
        <p:nvSpPr>
          <p:cNvPr id="6" name="TextBox 5"/>
          <p:cNvSpPr txBox="1"/>
          <p:nvPr/>
        </p:nvSpPr>
        <p:spPr>
          <a:xfrm>
            <a:off x="5410200" y="1226890"/>
            <a:ext cx="3581401" cy="4832092"/>
          </a:xfrm>
          <a:prstGeom prst="rect">
            <a:avLst/>
          </a:prstGeom>
          <a:noFill/>
        </p:spPr>
        <p:txBody>
          <a:bodyPr wrap="square" rtlCol="0">
            <a:spAutoFit/>
          </a:bodyPr>
          <a:lstStyle/>
          <a:p>
            <a:r>
              <a:rPr lang="en-US" sz="1400" dirty="0"/>
              <a:t>“In November 1609 he &lt;Galileo&gt; built a superior telescope with almost 30X magnification” </a:t>
            </a:r>
            <a:r>
              <a:rPr lang="en-US" sz="1400" dirty="0">
                <a:sym typeface="Wingdings" pitchFamily="2" charset="2"/>
              </a:rPr>
              <a:t> to 8 km city on the Moon.</a:t>
            </a:r>
          </a:p>
          <a:p>
            <a:endParaRPr lang="en-US" sz="1400" dirty="0">
              <a:sym typeface="Wingdings" pitchFamily="2" charset="2"/>
            </a:endParaRPr>
          </a:p>
          <a:p>
            <a:r>
              <a:rPr lang="en-US" sz="1400" dirty="0">
                <a:sym typeface="Wingdings" pitchFamily="2" charset="2"/>
              </a:rPr>
              <a:t>London Ø is ~1 mile in 1610s; ~3 miles by 1745; ~5 miles by 1800.</a:t>
            </a:r>
          </a:p>
          <a:p>
            <a:endParaRPr lang="en-US" sz="1400" dirty="0"/>
          </a:p>
          <a:p>
            <a:r>
              <a:rPr lang="en-US" sz="1400" dirty="0"/>
              <a:t>1657: Huygens’ 100x telescope can see </a:t>
            </a:r>
            <a:r>
              <a:rPr lang="en-US" sz="1400" dirty="0">
                <a:sym typeface="Wingdings" pitchFamily="2" charset="2"/>
              </a:rPr>
              <a:t>2.2 km city on the Moon.</a:t>
            </a:r>
            <a:endParaRPr lang="en-US" sz="1400" dirty="0"/>
          </a:p>
          <a:p>
            <a:endParaRPr lang="en-US" sz="1400" dirty="0"/>
          </a:p>
          <a:p>
            <a:r>
              <a:rPr lang="en-US" sz="1400" dirty="0"/>
              <a:t>By 1812, </a:t>
            </a:r>
            <a:r>
              <a:rPr lang="en-US" sz="1400" dirty="0" err="1"/>
              <a:t>Fraunhofer</a:t>
            </a:r>
            <a:r>
              <a:rPr lang="en-US" sz="1400" dirty="0"/>
              <a:t> had succeeded in creating an achromatic objective lens 190 mm (7.5 in) in diameter.”</a:t>
            </a:r>
          </a:p>
          <a:p>
            <a:endParaRPr lang="en-US" sz="1400" dirty="0">
              <a:sym typeface="Wingdings" pitchFamily="2" charset="2"/>
            </a:endParaRPr>
          </a:p>
          <a:p>
            <a:r>
              <a:rPr lang="en-US" sz="1400" dirty="0">
                <a:sym typeface="Wingdings" pitchFamily="2" charset="2"/>
              </a:rPr>
              <a:t>“</a:t>
            </a:r>
            <a:r>
              <a:rPr lang="en-US" sz="1400" dirty="0"/>
              <a:t>In 1822 Franz von </a:t>
            </a:r>
            <a:r>
              <a:rPr lang="en-US" sz="1400" dirty="0" err="1"/>
              <a:t>Gruithuisen</a:t>
            </a:r>
            <a:r>
              <a:rPr lang="en-US" sz="1400" dirty="0"/>
              <a:t> thought he saw a giant city and evidence of agriculture on the moon, but astronomers using more powerful instruments refuted his claims</a:t>
            </a:r>
            <a:r>
              <a:rPr lang="en-US" sz="1400" dirty="0">
                <a:sym typeface="Wingdings" pitchFamily="2" charset="2"/>
              </a:rPr>
              <a:t>”</a:t>
            </a:r>
          </a:p>
          <a:p>
            <a:endParaRPr lang="en-US" sz="1400" dirty="0"/>
          </a:p>
          <a:p>
            <a:r>
              <a:rPr lang="en-US" sz="1400" dirty="0" err="1"/>
              <a:t>Fraunhofer’s</a:t>
            </a:r>
            <a:r>
              <a:rPr lang="en-US" sz="1400" dirty="0"/>
              <a:t> observations 1823</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226890"/>
            <a:ext cx="4648200" cy="4514088"/>
          </a:xfrm>
          <a:prstGeom prst="rect">
            <a:avLst/>
          </a:prstGeom>
        </p:spPr>
      </p:pic>
    </p:spTree>
    <p:extLst>
      <p:ext uri="{BB962C8B-B14F-4D97-AF65-F5344CB8AC3E}">
        <p14:creationId xmlns:p14="http://schemas.microsoft.com/office/powerpoint/2010/main" val="40170762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5"/>
            <a:ext cx="8229600" cy="1143000"/>
          </a:xfrm>
        </p:spPr>
        <p:txBody>
          <a:bodyPr>
            <a:normAutofit/>
          </a:bodyPr>
          <a:lstStyle/>
          <a:p>
            <a:r>
              <a:rPr lang="en-US" dirty="0"/>
              <a:t>1890-1940: 50 million km</a:t>
            </a:r>
          </a:p>
        </p:txBody>
      </p:sp>
      <p:sp>
        <p:nvSpPr>
          <p:cNvPr id="6" name="TextBox 5"/>
          <p:cNvSpPr txBox="1"/>
          <p:nvPr/>
        </p:nvSpPr>
        <p:spPr>
          <a:xfrm>
            <a:off x="5410200" y="1226890"/>
            <a:ext cx="3581401" cy="4708981"/>
          </a:xfrm>
          <a:prstGeom prst="rect">
            <a:avLst/>
          </a:prstGeom>
          <a:noFill/>
        </p:spPr>
        <p:txBody>
          <a:bodyPr wrap="square" rtlCol="0">
            <a:spAutoFit/>
          </a:bodyPr>
          <a:lstStyle/>
          <a:p>
            <a:r>
              <a:rPr lang="en-US" sz="2000" dirty="0"/>
              <a:t>Telescopes can resolve canals ~5x200 km (with dark vegetation) on Mars by late 1890s</a:t>
            </a:r>
          </a:p>
          <a:p>
            <a:endParaRPr lang="en-US" sz="2000" dirty="0"/>
          </a:p>
          <a:p>
            <a:r>
              <a:rPr lang="en-US" sz="2000" dirty="0"/>
              <a:t>Qaraqum canal on the left</a:t>
            </a:r>
          </a:p>
          <a:p>
            <a:endParaRPr lang="en-US" sz="2000" dirty="0"/>
          </a:p>
          <a:p>
            <a:r>
              <a:rPr lang="en-US" sz="2000" dirty="0"/>
              <a:t>Chicago city lights visible on Venus night side by ~1940s [if it was there]</a:t>
            </a:r>
          </a:p>
          <a:p>
            <a:endParaRPr lang="en-US" sz="2000" dirty="0"/>
          </a:p>
          <a:p>
            <a:r>
              <a:rPr lang="en-US" sz="2000" dirty="0"/>
              <a:t>Various projects (mirrors, etc.) for communicating with Martians in 1870s – 1920s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5379877"/>
            <a:ext cx="1135310" cy="113531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200" y="5025862"/>
            <a:ext cx="1333500" cy="151964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1226890"/>
            <a:ext cx="4588614" cy="3497510"/>
          </a:xfrm>
          <a:prstGeom prst="rect">
            <a:avLst/>
          </a:prstGeom>
        </p:spPr>
      </p:pic>
    </p:spTree>
    <p:extLst>
      <p:ext uri="{BB962C8B-B14F-4D97-AF65-F5344CB8AC3E}">
        <p14:creationId xmlns:p14="http://schemas.microsoft.com/office/powerpoint/2010/main" val="4228020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Zoom out 100x</a:t>
            </a:r>
          </a:p>
        </p:txBody>
      </p:sp>
      <p:sp>
        <p:nvSpPr>
          <p:cNvPr id="5" name="TextBox 4"/>
          <p:cNvSpPr txBox="1"/>
          <p:nvPr/>
        </p:nvSpPr>
        <p:spPr>
          <a:xfrm>
            <a:off x="5943600" y="1524000"/>
            <a:ext cx="3047999" cy="4708981"/>
          </a:xfrm>
          <a:prstGeom prst="rect">
            <a:avLst/>
          </a:prstGeom>
          <a:noFill/>
        </p:spPr>
        <p:txBody>
          <a:bodyPr wrap="square" rtlCol="0">
            <a:spAutoFit/>
          </a:bodyPr>
          <a:lstStyle/>
          <a:p>
            <a:r>
              <a:rPr lang="en-US" sz="2000" b="1" dirty="0"/>
              <a:t>Our Galaxy [AKA Milky Way]</a:t>
            </a:r>
          </a:p>
          <a:p>
            <a:endParaRPr lang="en-US" sz="2000" dirty="0"/>
          </a:p>
          <a:p>
            <a:r>
              <a:rPr lang="en-US" sz="2000" dirty="0"/>
              <a:t>~120,000 </a:t>
            </a:r>
            <a:r>
              <a:rPr lang="en-US" sz="2000" dirty="0" err="1"/>
              <a:t>ly</a:t>
            </a:r>
            <a:r>
              <a:rPr lang="en-US" sz="2000" dirty="0"/>
              <a:t> across</a:t>
            </a:r>
          </a:p>
          <a:p>
            <a:endParaRPr lang="en-US" sz="2000" dirty="0"/>
          </a:p>
          <a:p>
            <a:r>
              <a:rPr lang="en-US" sz="2000" dirty="0"/>
              <a:t>About 200 billion stars</a:t>
            </a:r>
          </a:p>
          <a:p>
            <a:endParaRPr lang="en-US" sz="2000" dirty="0"/>
          </a:p>
          <a:p>
            <a:r>
              <a:rPr lang="en-US" sz="2000" dirty="0"/>
              <a:t>Sun is ~27 </a:t>
            </a:r>
            <a:r>
              <a:rPr lang="en-US" sz="2000" dirty="0" err="1"/>
              <a:t>kly</a:t>
            </a:r>
            <a:r>
              <a:rPr lang="en-US" sz="2000" dirty="0"/>
              <a:t> from the center, in a relatively empty area between two arms</a:t>
            </a:r>
          </a:p>
          <a:p>
            <a:endParaRPr lang="en-US" sz="2000" dirty="0"/>
          </a:p>
          <a:p>
            <a:r>
              <a:rPr lang="en-US" sz="2000" dirty="0"/>
              <a:t>Galactic “year” ≈250 My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295400"/>
            <a:ext cx="5064067" cy="4663162"/>
          </a:xfrm>
          <a:prstGeom prst="rect">
            <a:avLst/>
          </a:prstGeom>
        </p:spPr>
      </p:pic>
    </p:spTree>
    <p:extLst>
      <p:ext uri="{BB962C8B-B14F-4D97-AF65-F5344CB8AC3E}">
        <p14:creationId xmlns:p14="http://schemas.microsoft.com/office/powerpoint/2010/main" val="13814890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about life on Mars?</a:t>
            </a:r>
          </a:p>
        </p:txBody>
      </p:sp>
      <p:graphicFrame>
        <p:nvGraphicFramePr>
          <p:cNvPr id="4" name="Table 3"/>
          <p:cNvGraphicFramePr>
            <a:graphicFrameLocks noGrp="1"/>
          </p:cNvGraphicFramePr>
          <p:nvPr>
            <p:extLst>
              <p:ext uri="{D42A27DB-BD31-4B8C-83A1-F6EECF244321}">
                <p14:modId xmlns:p14="http://schemas.microsoft.com/office/powerpoint/2010/main" val="4181144646"/>
              </p:ext>
            </p:extLst>
          </p:nvPr>
        </p:nvGraphicFramePr>
        <p:xfrm>
          <a:off x="609600" y="1524000"/>
          <a:ext cx="8001000" cy="390144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600">
                <a:tc>
                  <a:txBody>
                    <a:bodyPr/>
                    <a:lstStyle/>
                    <a:p>
                      <a:r>
                        <a:rPr lang="en-US" dirty="0"/>
                        <a:t>Time</a:t>
                      </a:r>
                    </a:p>
                  </a:txBody>
                  <a:tcPr/>
                </a:tc>
                <a:tc>
                  <a:txBody>
                    <a:bodyPr/>
                    <a:lstStyle/>
                    <a:p>
                      <a:r>
                        <a:rPr lang="en-US" dirty="0"/>
                        <a:t>Events</a:t>
                      </a:r>
                    </a:p>
                  </a:txBody>
                  <a:tcPr/>
                </a:tc>
                <a:tc>
                  <a:txBody>
                    <a:bodyPr/>
                    <a:lstStyle/>
                    <a:p>
                      <a:r>
                        <a:rPr lang="en-US" dirty="0"/>
                        <a:t>Conditions on Mars</a:t>
                      </a:r>
                    </a:p>
                  </a:txBody>
                  <a:tcPr/>
                </a:tc>
                <a:extLst>
                  <a:ext uri="{0D108BD9-81ED-4DB2-BD59-A6C34878D82A}">
                    <a16:rowId xmlns:a16="http://schemas.microsoft.com/office/drawing/2014/main" val="10000"/>
                  </a:ext>
                </a:extLst>
              </a:tr>
              <a:tr h="609600">
                <a:tc>
                  <a:txBody>
                    <a:bodyPr/>
                    <a:lstStyle/>
                    <a:p>
                      <a:r>
                        <a:rPr lang="en-US" dirty="0"/>
                        <a:t>4.6 – 4.1 </a:t>
                      </a:r>
                      <a:r>
                        <a:rPr lang="en-US" dirty="0" err="1"/>
                        <a:t>Gya</a:t>
                      </a:r>
                      <a:endParaRPr lang="en-US" dirty="0"/>
                    </a:p>
                  </a:txBody>
                  <a:tcPr/>
                </a:tc>
                <a:tc>
                  <a:txBody>
                    <a:bodyPr/>
                    <a:lstStyle/>
                    <a:p>
                      <a:r>
                        <a:rPr lang="en-US" dirty="0"/>
                        <a:t>Formation,</a:t>
                      </a:r>
                      <a:r>
                        <a:rPr lang="en-US" baseline="0" dirty="0"/>
                        <a:t> bombardment</a:t>
                      </a:r>
                      <a:endParaRPr lang="en-US" dirty="0"/>
                    </a:p>
                  </a:txBody>
                  <a:tcPr/>
                </a:tc>
                <a:tc>
                  <a:txBody>
                    <a:bodyPr/>
                    <a:lstStyle/>
                    <a:p>
                      <a:r>
                        <a:rPr lang="en-US" dirty="0"/>
                        <a:t>Non-habitable</a:t>
                      </a:r>
                    </a:p>
                  </a:txBody>
                  <a:tcPr/>
                </a:tc>
                <a:extLst>
                  <a:ext uri="{0D108BD9-81ED-4DB2-BD59-A6C34878D82A}">
                    <a16:rowId xmlns:a16="http://schemas.microsoft.com/office/drawing/2014/main" val="10001"/>
                  </a:ext>
                </a:extLst>
              </a:tr>
              <a:tr h="609600">
                <a:tc>
                  <a:txBody>
                    <a:bodyPr/>
                    <a:lstStyle/>
                    <a:p>
                      <a:r>
                        <a:rPr lang="en-US" dirty="0"/>
                        <a:t>4.1 – (3.5…3.0) </a:t>
                      </a:r>
                      <a:r>
                        <a:rPr lang="en-US" dirty="0" err="1"/>
                        <a:t>Gya</a:t>
                      </a:r>
                      <a:endParaRPr lang="en-US" dirty="0"/>
                    </a:p>
                  </a:txBody>
                  <a:tcPr/>
                </a:tc>
                <a:tc>
                  <a:txBody>
                    <a:bodyPr/>
                    <a:lstStyle/>
                    <a:p>
                      <a:r>
                        <a:rPr lang="en-US" dirty="0"/>
                        <a:t>Volcanism, warm dense atmosphere, large</a:t>
                      </a:r>
                      <a:r>
                        <a:rPr lang="en-US" baseline="0" dirty="0"/>
                        <a:t> bodies of </a:t>
                      </a:r>
                      <a:r>
                        <a:rPr lang="en-US" dirty="0"/>
                        <a:t>liquid water</a:t>
                      </a:r>
                    </a:p>
                  </a:txBody>
                  <a:tcPr/>
                </a:tc>
                <a:tc>
                  <a:txBody>
                    <a:bodyPr/>
                    <a:lstStyle/>
                    <a:p>
                      <a:r>
                        <a:rPr lang="en-US" dirty="0"/>
                        <a:t>Similar to Earth at the time,  likely</a:t>
                      </a:r>
                      <a:r>
                        <a:rPr lang="en-US" baseline="0" dirty="0"/>
                        <a:t> good for life formation</a:t>
                      </a:r>
                      <a:endParaRPr lang="en-US" dirty="0"/>
                    </a:p>
                  </a:txBody>
                  <a:tcPr/>
                </a:tc>
                <a:extLst>
                  <a:ext uri="{0D108BD9-81ED-4DB2-BD59-A6C34878D82A}">
                    <a16:rowId xmlns:a16="http://schemas.microsoft.com/office/drawing/2014/main" val="10002"/>
                  </a:ext>
                </a:extLst>
              </a:tr>
              <a:tr h="609600">
                <a:tc>
                  <a:txBody>
                    <a:bodyPr/>
                    <a:lstStyle/>
                    <a:p>
                      <a:r>
                        <a:rPr lang="en-US" dirty="0"/>
                        <a:t>(3.5…3.0) </a:t>
                      </a:r>
                      <a:r>
                        <a:rPr lang="en-US" dirty="0" err="1"/>
                        <a:t>Gya</a:t>
                      </a:r>
                      <a:r>
                        <a:rPr lang="en-US" dirty="0"/>
                        <a:t> – now</a:t>
                      </a:r>
                    </a:p>
                  </a:txBody>
                  <a:tcPr/>
                </a:tc>
                <a:tc>
                  <a:txBody>
                    <a:bodyPr/>
                    <a:lstStyle/>
                    <a:p>
                      <a:r>
                        <a:rPr lang="en-US" dirty="0"/>
                        <a:t>Decline</a:t>
                      </a:r>
                      <a:r>
                        <a:rPr lang="en-US" baseline="0" dirty="0"/>
                        <a:t> of volcanism, </a:t>
                      </a:r>
                    </a:p>
                    <a:p>
                      <a:r>
                        <a:rPr lang="en-US" baseline="0" dirty="0"/>
                        <a:t>cooling down, loss of atmosphere &amp; liquid water</a:t>
                      </a:r>
                      <a:endParaRPr lang="en-US" dirty="0"/>
                    </a:p>
                  </a:txBody>
                  <a:tcPr/>
                </a:tc>
                <a:tc>
                  <a:txBody>
                    <a:bodyPr/>
                    <a:lstStyle/>
                    <a:p>
                      <a:r>
                        <a:rPr lang="en-US" dirty="0"/>
                        <a:t>Cold, dry, sterilized, nearly</a:t>
                      </a:r>
                      <a:r>
                        <a:rPr lang="en-US" baseline="0" dirty="0"/>
                        <a:t> airless, “</a:t>
                      </a:r>
                      <a:r>
                        <a:rPr lang="ru-RU" baseline="0" dirty="0"/>
                        <a:t>населён роботами</a:t>
                      </a:r>
                      <a:r>
                        <a:rPr lang="en-US" baseline="0" dirty="0"/>
                        <a:t>”</a:t>
                      </a:r>
                    </a:p>
                    <a:p>
                      <a:endParaRPr lang="en-US" baseline="0" dirty="0"/>
                    </a:p>
                    <a:p>
                      <a:r>
                        <a:rPr lang="en-US" baseline="0" dirty="0"/>
                        <a:t>Potentially suitable for life only at depths &gt;~10 km</a:t>
                      </a:r>
                      <a:endParaRPr lang="en-US"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845128" y="5715000"/>
            <a:ext cx="6984156" cy="646331"/>
          </a:xfrm>
          <a:prstGeom prst="rect">
            <a:avLst/>
          </a:prstGeom>
          <a:noFill/>
        </p:spPr>
        <p:txBody>
          <a:bodyPr wrap="none" rtlCol="0">
            <a:spAutoFit/>
          </a:bodyPr>
          <a:lstStyle/>
          <a:p>
            <a:pPr algn="ctr"/>
            <a:r>
              <a:rPr lang="en-US" dirty="0"/>
              <a:t>Conclusion: either extinct, or primitive forms underground</a:t>
            </a:r>
          </a:p>
          <a:p>
            <a:pPr algn="ctr"/>
            <a:r>
              <a:rPr lang="en-US" dirty="0"/>
              <a:t>(like our endoliths) </a:t>
            </a:r>
          </a:p>
        </p:txBody>
      </p:sp>
    </p:spTree>
    <p:extLst>
      <p:ext uri="{BB962C8B-B14F-4D97-AF65-F5344CB8AC3E}">
        <p14:creationId xmlns:p14="http://schemas.microsoft.com/office/powerpoint/2010/main" val="49888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rest of the Solar System?</a:t>
            </a:r>
          </a:p>
        </p:txBody>
      </p:sp>
      <p:sp>
        <p:nvSpPr>
          <p:cNvPr id="3" name="Content Placeholder 2"/>
          <p:cNvSpPr>
            <a:spLocks noGrp="1"/>
          </p:cNvSpPr>
          <p:nvPr>
            <p:ph idx="1"/>
          </p:nvPr>
        </p:nvSpPr>
        <p:spPr>
          <a:xfrm>
            <a:off x="457200" y="1752600"/>
            <a:ext cx="8229600" cy="3352800"/>
          </a:xfrm>
        </p:spPr>
        <p:txBody>
          <a:bodyPr>
            <a:normAutofit/>
          </a:bodyPr>
          <a:lstStyle/>
          <a:p>
            <a:r>
              <a:rPr lang="en-US" dirty="0"/>
              <a:t>Moon was being contaminated since 1959</a:t>
            </a:r>
          </a:p>
          <a:p>
            <a:r>
              <a:rPr lang="en-US" dirty="0"/>
              <a:t>Good chances for icy moons Europa, Enceladus, Titan</a:t>
            </a:r>
          </a:p>
          <a:p>
            <a:r>
              <a:rPr lang="en-US" dirty="0"/>
              <a:t>Neptune, Uranus (deep in their atmospheres) may look interesting</a:t>
            </a:r>
          </a:p>
          <a:p>
            <a:r>
              <a:rPr lang="en-US" dirty="0"/>
              <a:t>Clearly no intelligent life even remotely similar to ours</a:t>
            </a:r>
          </a:p>
        </p:txBody>
      </p:sp>
      <p:sp>
        <p:nvSpPr>
          <p:cNvPr id="4" name="TextBox 3"/>
          <p:cNvSpPr txBox="1"/>
          <p:nvPr/>
        </p:nvSpPr>
        <p:spPr>
          <a:xfrm>
            <a:off x="685800" y="5530480"/>
            <a:ext cx="8313879" cy="584775"/>
          </a:xfrm>
          <a:prstGeom prst="rect">
            <a:avLst/>
          </a:prstGeom>
          <a:noFill/>
        </p:spPr>
        <p:txBody>
          <a:bodyPr wrap="none" rtlCol="0">
            <a:spAutoFit/>
          </a:bodyPr>
          <a:lstStyle/>
          <a:p>
            <a:r>
              <a:rPr lang="en-US" sz="3200" dirty="0"/>
              <a:t>Need to search farther. At other stars.</a:t>
            </a:r>
          </a:p>
        </p:txBody>
      </p:sp>
    </p:spTree>
    <p:extLst>
      <p:ext uri="{BB962C8B-B14F-4D97-AF65-F5344CB8AC3E}">
        <p14:creationId xmlns:p14="http://schemas.microsoft.com/office/powerpoint/2010/main" val="6048371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5"/>
            <a:ext cx="8229600" cy="1143000"/>
          </a:xfrm>
        </p:spPr>
        <p:txBody>
          <a:bodyPr>
            <a:normAutofit/>
          </a:bodyPr>
          <a:lstStyle/>
          <a:p>
            <a:r>
              <a:rPr lang="en-US" dirty="0"/>
              <a:t>1992: several </a:t>
            </a:r>
            <a:r>
              <a:rPr lang="en-US" dirty="0" err="1"/>
              <a:t>ly</a:t>
            </a:r>
            <a:endParaRPr lang="en-US" dirty="0"/>
          </a:p>
        </p:txBody>
      </p:sp>
      <p:sp>
        <p:nvSpPr>
          <p:cNvPr id="6" name="TextBox 5"/>
          <p:cNvSpPr txBox="1"/>
          <p:nvPr/>
        </p:nvSpPr>
        <p:spPr>
          <a:xfrm>
            <a:off x="5408428" y="1066800"/>
            <a:ext cx="3581401" cy="5262979"/>
          </a:xfrm>
          <a:prstGeom prst="rect">
            <a:avLst/>
          </a:prstGeom>
          <a:noFill/>
        </p:spPr>
        <p:txBody>
          <a:bodyPr wrap="square" rtlCol="0">
            <a:spAutoFit/>
          </a:bodyPr>
          <a:lstStyle/>
          <a:p>
            <a:r>
              <a:rPr lang="en-US" sz="1400" dirty="0"/>
              <a:t>Left: USA’s Ballistic Missile Early Warning system, one of the most powerful radio sources on Earth.</a:t>
            </a:r>
          </a:p>
          <a:p>
            <a:endParaRPr lang="en-US" sz="1400" dirty="0"/>
          </a:p>
          <a:p>
            <a:r>
              <a:rPr lang="en-US" sz="1400" dirty="0"/>
              <a:t>Detectable 0.7 </a:t>
            </a:r>
            <a:r>
              <a:rPr lang="en-US" sz="1400" dirty="0" err="1"/>
              <a:t>ly</a:t>
            </a:r>
            <a:r>
              <a:rPr lang="en-US" sz="1400" dirty="0"/>
              <a:t> away by sky surveys, 19 </a:t>
            </a:r>
            <a:r>
              <a:rPr lang="en-US" sz="1400" dirty="0" err="1"/>
              <a:t>ly</a:t>
            </a:r>
            <a:r>
              <a:rPr lang="en-US" sz="1400" dirty="0"/>
              <a:t> away by targeted search</a:t>
            </a:r>
          </a:p>
          <a:p>
            <a:endParaRPr lang="en-US" sz="1400" dirty="0"/>
          </a:p>
          <a:p>
            <a:r>
              <a:rPr lang="en-US" sz="1400" dirty="0"/>
              <a:t>Leaks of United States Naval Space Surveillance System: 28% of sky, 0.1Hz, 7 sec/day =&gt; 60 </a:t>
            </a:r>
            <a:r>
              <a:rPr lang="en-US" sz="1400" dirty="0" err="1"/>
              <a:t>ly</a:t>
            </a:r>
            <a:r>
              <a:rPr lang="en-US" sz="1400" dirty="0"/>
              <a:t> targeted</a:t>
            </a:r>
          </a:p>
          <a:p>
            <a:endParaRPr lang="en-US" sz="1400" dirty="0"/>
          </a:p>
          <a:p>
            <a:r>
              <a:rPr lang="en-US" sz="1400" dirty="0"/>
              <a:t>UHF TV Carrier: 0.3 </a:t>
            </a:r>
            <a:r>
              <a:rPr lang="en-US" sz="1400" dirty="0" err="1"/>
              <a:t>ly</a:t>
            </a:r>
            <a:endParaRPr lang="en-US" sz="1400" dirty="0"/>
          </a:p>
          <a:p>
            <a:endParaRPr lang="en-US" sz="1400" dirty="0"/>
          </a:p>
          <a:p>
            <a:r>
              <a:rPr lang="en-US" sz="1400" dirty="0"/>
              <a:t>ARECIBO telescope: 9 to 4000 </a:t>
            </a:r>
            <a:r>
              <a:rPr lang="en-US" sz="1400" dirty="0" err="1"/>
              <a:t>ly</a:t>
            </a:r>
            <a:r>
              <a:rPr lang="en-US" sz="1400" dirty="0"/>
              <a:t> depending on luck and assumptions</a:t>
            </a:r>
          </a:p>
          <a:p>
            <a:endParaRPr lang="en-US" sz="1400" dirty="0"/>
          </a:p>
          <a:p>
            <a:r>
              <a:rPr lang="en-US" sz="1400" dirty="0"/>
              <a:t>Dumping nuclear waste on the star: isotopes of </a:t>
            </a:r>
            <a:r>
              <a:rPr lang="en-US" sz="1400" dirty="0" err="1"/>
              <a:t>Tc</a:t>
            </a:r>
            <a:r>
              <a:rPr lang="en-US" sz="1400" dirty="0"/>
              <a:t>, </a:t>
            </a:r>
            <a:r>
              <a:rPr lang="en-US" sz="1400" dirty="0" err="1"/>
              <a:t>Pr</a:t>
            </a:r>
            <a:r>
              <a:rPr lang="en-US" sz="1400" dirty="0"/>
              <a:t>, </a:t>
            </a:r>
            <a:r>
              <a:rPr lang="en-US" sz="1400" dirty="0" err="1"/>
              <a:t>Nd</a:t>
            </a:r>
            <a:r>
              <a:rPr lang="en-US" sz="1400" dirty="0"/>
              <a:t>, </a:t>
            </a:r>
            <a:r>
              <a:rPr lang="en-US" sz="1400" dirty="0" err="1"/>
              <a:t>Pu</a:t>
            </a:r>
            <a:r>
              <a:rPr lang="en-US" sz="1400" dirty="0"/>
              <a:t>, Ba/</a:t>
            </a:r>
            <a:r>
              <a:rPr lang="en-US" sz="1400" dirty="0" err="1"/>
              <a:t>Zr</a:t>
            </a:r>
            <a:r>
              <a:rPr lang="en-US" sz="1400" dirty="0"/>
              <a:t> ratio: detectable ~1000 light years away</a:t>
            </a:r>
          </a:p>
          <a:p>
            <a:endParaRPr lang="en-US" sz="1400" dirty="0"/>
          </a:p>
          <a:p>
            <a:r>
              <a:rPr lang="en-US" sz="1400" dirty="0"/>
              <a:t>Tritium signatures in the atmospheres: at least a few </a:t>
            </a:r>
            <a:r>
              <a:rPr lang="en-US" sz="1400" dirty="0" err="1"/>
              <a:t>ly</a:t>
            </a:r>
            <a:endParaRPr lang="en-US" sz="11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5124763" cy="5319823"/>
          </a:xfrm>
          <a:prstGeom prst="rect">
            <a:avLst/>
          </a:prstGeom>
        </p:spPr>
      </p:pic>
    </p:spTree>
    <p:extLst>
      <p:ext uri="{BB962C8B-B14F-4D97-AF65-F5344CB8AC3E}">
        <p14:creationId xmlns:p14="http://schemas.microsoft.com/office/powerpoint/2010/main" val="23525183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5"/>
            <a:ext cx="8229600" cy="1143000"/>
          </a:xfrm>
        </p:spPr>
        <p:txBody>
          <a:bodyPr>
            <a:normAutofit/>
          </a:bodyPr>
          <a:lstStyle/>
          <a:p>
            <a:r>
              <a:rPr lang="en-US" dirty="0"/>
              <a:t>2011: several </a:t>
            </a:r>
            <a:r>
              <a:rPr lang="en-US" dirty="0" err="1"/>
              <a:t>ly</a:t>
            </a:r>
            <a:endParaRPr lang="en-US" dirty="0"/>
          </a:p>
        </p:txBody>
      </p:sp>
      <p:sp>
        <p:nvSpPr>
          <p:cNvPr id="6" name="TextBox 5"/>
          <p:cNvSpPr txBox="1"/>
          <p:nvPr/>
        </p:nvSpPr>
        <p:spPr>
          <a:xfrm>
            <a:off x="5396023" y="1371600"/>
            <a:ext cx="3581401" cy="1323439"/>
          </a:xfrm>
          <a:prstGeom prst="rect">
            <a:avLst/>
          </a:prstGeom>
          <a:noFill/>
        </p:spPr>
        <p:txBody>
          <a:bodyPr wrap="square" rtlCol="0">
            <a:spAutoFit/>
          </a:bodyPr>
          <a:lstStyle/>
          <a:p>
            <a:r>
              <a:rPr lang="en-US" sz="2000" dirty="0"/>
              <a:t>Allen Telescope Array</a:t>
            </a:r>
          </a:p>
          <a:p>
            <a:endParaRPr lang="en-US" sz="2000" dirty="0"/>
          </a:p>
          <a:p>
            <a:r>
              <a:rPr lang="en-US" sz="2000" dirty="0"/>
              <a:t>Exceeds ARECIBO by ~10x</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371600"/>
            <a:ext cx="4654084" cy="3090312"/>
          </a:xfrm>
          <a:prstGeom prst="rect">
            <a:avLst/>
          </a:prstGeom>
        </p:spPr>
      </p:pic>
    </p:spTree>
    <p:extLst>
      <p:ext uri="{BB962C8B-B14F-4D97-AF65-F5344CB8AC3E}">
        <p14:creationId xmlns:p14="http://schemas.microsoft.com/office/powerpoint/2010/main" val="25250296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5"/>
            <a:ext cx="8229600" cy="1143000"/>
          </a:xfrm>
        </p:spPr>
        <p:txBody>
          <a:bodyPr>
            <a:normAutofit fontScale="90000"/>
          </a:bodyPr>
          <a:lstStyle/>
          <a:p>
            <a:r>
              <a:rPr lang="en-US" dirty="0"/>
              <a:t>2024: Square </a:t>
            </a:r>
            <a:r>
              <a:rPr lang="en-US" dirty="0" err="1"/>
              <a:t>Kilometre</a:t>
            </a:r>
            <a:r>
              <a:rPr lang="en-US" dirty="0"/>
              <a:t> Array</a:t>
            </a:r>
          </a:p>
        </p:txBody>
      </p:sp>
      <p:sp>
        <p:nvSpPr>
          <p:cNvPr id="6" name="TextBox 5"/>
          <p:cNvSpPr txBox="1"/>
          <p:nvPr/>
        </p:nvSpPr>
        <p:spPr>
          <a:xfrm>
            <a:off x="5396023" y="1371600"/>
            <a:ext cx="3581401" cy="3170099"/>
          </a:xfrm>
          <a:prstGeom prst="rect">
            <a:avLst/>
          </a:prstGeom>
          <a:noFill/>
        </p:spPr>
        <p:txBody>
          <a:bodyPr wrap="square" rtlCol="0">
            <a:spAutoFit/>
          </a:bodyPr>
          <a:lstStyle/>
          <a:p>
            <a:pPr marL="0" lvl="1"/>
            <a:r>
              <a:rPr lang="en-US" sz="2000" dirty="0"/>
              <a:t>“thousands times faster and 50 times more sensitive” than today</a:t>
            </a:r>
          </a:p>
          <a:p>
            <a:pPr marL="0" lvl="1"/>
            <a:endParaRPr lang="en-US" sz="2000" dirty="0"/>
          </a:p>
          <a:p>
            <a:pPr marL="0" lvl="1"/>
            <a:r>
              <a:rPr lang="en-US" sz="2000" dirty="0"/>
              <a:t>~2 </a:t>
            </a:r>
            <a:r>
              <a:rPr lang="en-US" sz="2000" dirty="0" err="1"/>
              <a:t>ly</a:t>
            </a:r>
            <a:r>
              <a:rPr lang="en-US" sz="2000" dirty="0"/>
              <a:t> TV, ~5 </a:t>
            </a:r>
            <a:r>
              <a:rPr lang="en-US" sz="2000" dirty="0" err="1"/>
              <a:t>ly</a:t>
            </a:r>
            <a:r>
              <a:rPr lang="en-US" sz="2000" dirty="0"/>
              <a:t> sky surveys, ~100 </a:t>
            </a:r>
            <a:r>
              <a:rPr lang="en-US" sz="2000" dirty="0" err="1"/>
              <a:t>ly</a:t>
            </a:r>
            <a:r>
              <a:rPr lang="en-US" sz="2000" dirty="0"/>
              <a:t> effectively</a:t>
            </a:r>
          </a:p>
          <a:p>
            <a:pPr marL="0" lvl="1"/>
            <a:endParaRPr lang="en-US" sz="2000" dirty="0"/>
          </a:p>
          <a:p>
            <a:pPr marL="0" lvl="1"/>
            <a:r>
              <a:rPr lang="en-US" sz="2000" dirty="0"/>
              <a:t>Other methods won’t stand still either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371600"/>
            <a:ext cx="4756597" cy="3048000"/>
          </a:xfrm>
          <a:prstGeom prst="rect">
            <a:avLst/>
          </a:prstGeom>
        </p:spPr>
      </p:pic>
    </p:spTree>
    <p:extLst>
      <p:ext uri="{BB962C8B-B14F-4D97-AF65-F5344CB8AC3E}">
        <p14:creationId xmlns:p14="http://schemas.microsoft.com/office/powerpoint/2010/main" val="18316024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 result as of today</a:t>
            </a:r>
          </a:p>
        </p:txBody>
      </p:sp>
      <p:sp>
        <p:nvSpPr>
          <p:cNvPr id="3" name="Content Placeholder 2"/>
          <p:cNvSpPr>
            <a:spLocks noGrp="1"/>
          </p:cNvSpPr>
          <p:nvPr>
            <p:ph idx="1"/>
          </p:nvPr>
        </p:nvSpPr>
        <p:spPr/>
        <p:txBody>
          <a:bodyPr/>
          <a:lstStyle/>
          <a:p>
            <a:r>
              <a:rPr lang="en-US" dirty="0"/>
              <a:t>Almost certainly no civilizations within the few nearest stars radius</a:t>
            </a:r>
          </a:p>
        </p:txBody>
      </p:sp>
    </p:spTree>
    <p:extLst>
      <p:ext uri="{BB962C8B-B14F-4D97-AF65-F5344CB8AC3E}">
        <p14:creationId xmlns:p14="http://schemas.microsoft.com/office/powerpoint/2010/main" val="1261090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V.jpg"/>
          <p:cNvPicPr>
            <a:picLocks noGrp="1" noChangeAspect="1"/>
          </p:cNvPicPr>
          <p:nvPr>
            <p:ph idx="1"/>
          </p:nvPr>
        </p:nvPicPr>
        <p:blipFill>
          <a:blip r:embed="rId2" cstate="print"/>
          <a:stretch>
            <a:fillRect/>
          </a:stretch>
        </p:blipFill>
        <p:spPr>
          <a:xfrm>
            <a:off x="1752600" y="1143000"/>
            <a:ext cx="5657454" cy="4525963"/>
          </a:xfrm>
        </p:spPr>
      </p:pic>
    </p:spTree>
    <p:extLst>
      <p:ext uri="{BB962C8B-B14F-4D97-AF65-F5344CB8AC3E}">
        <p14:creationId xmlns:p14="http://schemas.microsoft.com/office/powerpoint/2010/main" val="25915403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cap="none" dirty="0"/>
              <a:t>Part IV</a:t>
            </a:r>
            <a:br>
              <a:rPr lang="en-US" cap="none" dirty="0"/>
            </a:br>
            <a:r>
              <a:rPr lang="en-US" cap="none" dirty="0"/>
              <a:t>Drake Equation</a:t>
            </a:r>
          </a:p>
        </p:txBody>
      </p:sp>
      <p:sp>
        <p:nvSpPr>
          <p:cNvPr id="2" name="Subtitle 1"/>
          <p:cNvSpPr>
            <a:spLocks noGrp="1"/>
          </p:cNvSpPr>
          <p:nvPr>
            <p:ph type="subTitle" idx="1"/>
          </p:nvPr>
        </p:nvSpPr>
        <p:spPr/>
        <p:txBody>
          <a:bodyPr>
            <a:normAutofit/>
          </a:bodyPr>
          <a:lstStyle/>
          <a:p>
            <a:r>
              <a:rPr lang="en-US" dirty="0"/>
              <a:t>Or how to count needles in the haystack</a:t>
            </a:r>
          </a:p>
        </p:txBody>
      </p:sp>
    </p:spTree>
    <p:extLst>
      <p:ext uri="{BB962C8B-B14F-4D97-AF65-F5344CB8AC3E}">
        <p14:creationId xmlns:p14="http://schemas.microsoft.com/office/powerpoint/2010/main" val="14730358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It’s easy!</a:t>
            </a:r>
          </a:p>
        </p:txBody>
      </p:sp>
      <p:sp>
        <p:nvSpPr>
          <p:cNvPr id="4" name="Content Placeholder 3"/>
          <p:cNvSpPr>
            <a:spLocks noGrp="1"/>
          </p:cNvSpPr>
          <p:nvPr>
            <p:ph idx="1"/>
          </p:nvPr>
        </p:nvSpPr>
        <p:spPr>
          <a:xfrm>
            <a:off x="457200" y="1600200"/>
            <a:ext cx="6858000" cy="4952999"/>
          </a:xfrm>
        </p:spPr>
        <p:txBody>
          <a:bodyPr>
            <a:normAutofit fontScale="62500" lnSpcReduction="20000"/>
          </a:bodyPr>
          <a:lstStyle/>
          <a:p>
            <a:pPr marL="514350" indent="-514350">
              <a:buFont typeface="+mj-lt"/>
              <a:buAutoNum type="arabicPeriod"/>
            </a:pPr>
            <a:r>
              <a:rPr lang="en-US" sz="2900" dirty="0"/>
              <a:t>Take the number of stars </a:t>
            </a:r>
            <a:r>
              <a:rPr lang="en-US" sz="2900" b="1" i="1" dirty="0"/>
              <a:t>N</a:t>
            </a:r>
            <a:r>
              <a:rPr lang="en-US" sz="2900" b="1" i="1" baseline="30000" dirty="0"/>
              <a:t>*</a:t>
            </a:r>
            <a:r>
              <a:rPr lang="en-US" sz="2900" dirty="0"/>
              <a:t>=200,000,000,000</a:t>
            </a:r>
          </a:p>
          <a:p>
            <a:pPr marL="514350" indent="-514350">
              <a:buFont typeface="+mj-lt"/>
              <a:buAutoNum type="arabicPeriod"/>
            </a:pPr>
            <a:r>
              <a:rPr lang="en-US" sz="2900" dirty="0"/>
              <a:t>Multiply by fraction of them that have planets </a:t>
            </a:r>
            <a:r>
              <a:rPr lang="en-US" sz="2900" b="1" i="1" dirty="0" err="1"/>
              <a:t>f</a:t>
            </a:r>
            <a:r>
              <a:rPr lang="en-US" sz="2900" b="1" i="1" baseline="-25000" dirty="0" err="1"/>
              <a:t>p</a:t>
            </a:r>
            <a:endParaRPr lang="en-US" sz="2900" b="1" i="1" dirty="0"/>
          </a:p>
          <a:p>
            <a:pPr marL="514350" indent="-514350">
              <a:buFont typeface="+mj-lt"/>
              <a:buAutoNum type="arabicPeriod"/>
            </a:pPr>
            <a:r>
              <a:rPr lang="en-US" sz="2900" dirty="0"/>
              <a:t>Multiply by average number of habitable planets per system, </a:t>
            </a:r>
            <a:r>
              <a:rPr lang="en-US" sz="2900" b="1" i="1" dirty="0"/>
              <a:t>n</a:t>
            </a:r>
            <a:r>
              <a:rPr lang="en-US" sz="2900" b="1" i="1" baseline="-25000" dirty="0"/>
              <a:t>e</a:t>
            </a:r>
            <a:endParaRPr lang="en-US" sz="2900" b="1" dirty="0"/>
          </a:p>
          <a:p>
            <a:pPr marL="514350" indent="-514350">
              <a:buFont typeface="+mj-lt"/>
              <a:buAutoNum type="arabicPeriod"/>
            </a:pPr>
            <a:r>
              <a:rPr lang="en-US" sz="2900" dirty="0"/>
              <a:t>Multiply by fraction of planets that will develop life, </a:t>
            </a:r>
            <a:r>
              <a:rPr lang="en-US" sz="2900" b="1" i="1" dirty="0"/>
              <a:t>f</a:t>
            </a:r>
            <a:r>
              <a:rPr lang="en-US" sz="2900" b="1" baseline="-25000" dirty="0"/>
              <a:t>ℓ</a:t>
            </a:r>
            <a:endParaRPr lang="en-US" sz="2900" b="1" dirty="0"/>
          </a:p>
          <a:p>
            <a:pPr marL="514350" indent="-514350">
              <a:buFont typeface="+mj-lt"/>
              <a:buAutoNum type="arabicPeriod"/>
            </a:pPr>
            <a:r>
              <a:rPr lang="en-US" sz="2900" dirty="0"/>
              <a:t>Multiply by fraction of life that develops intelligent life forms, </a:t>
            </a:r>
            <a:r>
              <a:rPr lang="en-US" sz="2900" b="1" i="1" dirty="0"/>
              <a:t>f</a:t>
            </a:r>
            <a:r>
              <a:rPr lang="en-US" sz="2900" b="1" i="1" baseline="-25000" dirty="0"/>
              <a:t>i</a:t>
            </a:r>
            <a:endParaRPr lang="en-US" sz="2900" b="1" dirty="0"/>
          </a:p>
          <a:p>
            <a:pPr marL="514350" indent="-514350">
              <a:buFont typeface="+mj-lt"/>
              <a:buAutoNum type="arabicPeriod"/>
            </a:pPr>
            <a:r>
              <a:rPr lang="en-US" sz="2900" dirty="0"/>
              <a:t>Multiply by fraction of civilizations that develop enough to “talk” or be visible, </a:t>
            </a:r>
            <a:r>
              <a:rPr lang="en-US" sz="2900" b="1" i="1" dirty="0"/>
              <a:t>f</a:t>
            </a:r>
            <a:r>
              <a:rPr lang="en-US" sz="2900" b="1" i="1" baseline="-25000" dirty="0"/>
              <a:t>c</a:t>
            </a:r>
            <a:endParaRPr lang="en-US" sz="2900" b="1" dirty="0"/>
          </a:p>
          <a:p>
            <a:pPr marL="514350" indent="-514350">
              <a:buFont typeface="+mj-lt"/>
              <a:buAutoNum type="arabicPeriod"/>
            </a:pPr>
            <a:r>
              <a:rPr lang="en-US" sz="2900" dirty="0"/>
              <a:t>Multiply by chance that this will happen coincidentally with us, which is roughly </a:t>
            </a:r>
            <a:r>
              <a:rPr lang="en-US" sz="2900" b="1" dirty="0"/>
              <a:t>L/</a:t>
            </a:r>
            <a:r>
              <a:rPr lang="en-US" sz="2900" b="1" dirty="0" err="1"/>
              <a:t>T</a:t>
            </a:r>
            <a:r>
              <a:rPr lang="en-US" sz="2900" b="1" baseline="-25000" dirty="0" err="1"/>
              <a:t>g</a:t>
            </a:r>
            <a:r>
              <a:rPr lang="en-US" sz="2900" dirty="0"/>
              <a:t>, </a:t>
            </a:r>
          </a:p>
          <a:p>
            <a:pPr marL="834390" lvl="1" indent="-514350">
              <a:buFont typeface="+mj-lt"/>
              <a:buAutoNum type="arabicPeriod"/>
            </a:pPr>
            <a:r>
              <a:rPr lang="en-US" sz="2500" dirty="0"/>
              <a:t>where </a:t>
            </a:r>
            <a:r>
              <a:rPr lang="en-US" sz="2500" b="1" dirty="0"/>
              <a:t>L</a:t>
            </a:r>
            <a:r>
              <a:rPr lang="en-US" sz="2500" dirty="0"/>
              <a:t> is a lifetime of civilization, and </a:t>
            </a:r>
            <a:r>
              <a:rPr lang="en-US" sz="2500" b="1" dirty="0" err="1"/>
              <a:t>T</a:t>
            </a:r>
            <a:r>
              <a:rPr lang="en-US" sz="2500" b="1" baseline="-25000" dirty="0" err="1"/>
              <a:t>g</a:t>
            </a:r>
            <a:r>
              <a:rPr lang="en-US" sz="2500" b="1" dirty="0"/>
              <a:t> </a:t>
            </a:r>
            <a:r>
              <a:rPr lang="en-US" sz="2500" dirty="0"/>
              <a:t>– of Galaxy.</a:t>
            </a:r>
          </a:p>
          <a:p>
            <a:pPr marL="0" indent="0">
              <a:buNone/>
            </a:pPr>
            <a:endParaRPr lang="en-US" sz="2900" dirty="0"/>
          </a:p>
          <a:p>
            <a:pPr marL="0" indent="0">
              <a:buNone/>
            </a:pPr>
            <a:endParaRPr lang="en-US" sz="2900" dirty="0"/>
          </a:p>
          <a:p>
            <a:pPr marL="0" indent="0" algn="ctr">
              <a:buNone/>
            </a:pPr>
            <a:r>
              <a:rPr lang="en-US" sz="2900" dirty="0"/>
              <a:t>Yeah, what could possibly be simpler?</a:t>
            </a:r>
          </a:p>
          <a:p>
            <a:pPr marL="0" indent="0" algn="ctr">
              <a:buNone/>
            </a:pPr>
            <a:endParaRPr lang="en-US" dirty="0"/>
          </a:p>
          <a:p>
            <a:pPr marL="0" indent="0" algn="ctr">
              <a:buNone/>
            </a:pPr>
            <a:r>
              <a:rPr lang="en-US" sz="5800" b="1" dirty="0">
                <a:effectLst>
                  <a:outerShdw blurRad="88900" dist="127000" dir="3840000" algn="t" rotWithShape="0">
                    <a:prstClr val="black">
                      <a:alpha val="39000"/>
                    </a:prstClr>
                  </a:outerShdw>
                </a:effectLst>
              </a:rPr>
              <a:t>N ≈ </a:t>
            </a:r>
            <a:r>
              <a:rPr lang="en-US" sz="5800" b="1" i="1" dirty="0">
                <a:effectLst>
                  <a:outerShdw blurRad="88900" dist="127000" dir="3840000" algn="t" rotWithShape="0">
                    <a:prstClr val="black">
                      <a:alpha val="39000"/>
                    </a:prstClr>
                  </a:outerShdw>
                </a:effectLst>
              </a:rPr>
              <a:t>N</a:t>
            </a:r>
            <a:r>
              <a:rPr lang="en-US" sz="5800" b="1" i="1" baseline="30000" dirty="0">
                <a:effectLst>
                  <a:outerShdw blurRad="88900" dist="127000" dir="3840000" algn="t" rotWithShape="0">
                    <a:prstClr val="black">
                      <a:alpha val="39000"/>
                    </a:prstClr>
                  </a:outerShdw>
                </a:effectLst>
              </a:rPr>
              <a:t>*</a:t>
            </a:r>
            <a:r>
              <a:rPr lang="en-US" sz="5800" b="1" dirty="0">
                <a:effectLst>
                  <a:outerShdw blurRad="88900" dist="127000" dir="3840000" algn="t" rotWithShape="0">
                    <a:prstClr val="black">
                      <a:alpha val="39000"/>
                    </a:prstClr>
                  </a:outerShdw>
                </a:effectLst>
              </a:rPr>
              <a:t>·</a:t>
            </a:r>
            <a:r>
              <a:rPr lang="en-US" sz="5800" b="1" i="1" dirty="0" err="1">
                <a:effectLst>
                  <a:outerShdw blurRad="88900" dist="127000" dir="3840000" algn="t" rotWithShape="0">
                    <a:prstClr val="black">
                      <a:alpha val="39000"/>
                    </a:prstClr>
                  </a:outerShdw>
                </a:effectLst>
              </a:rPr>
              <a:t>f</a:t>
            </a:r>
            <a:r>
              <a:rPr lang="en-US" sz="5800" b="1" i="1" baseline="-25000" dirty="0" err="1">
                <a:effectLst>
                  <a:outerShdw blurRad="88900" dist="127000" dir="3840000" algn="t" rotWithShape="0">
                    <a:prstClr val="black">
                      <a:alpha val="39000"/>
                    </a:prstClr>
                  </a:outerShdw>
                </a:effectLst>
              </a:rPr>
              <a:t>p</a:t>
            </a:r>
            <a:r>
              <a:rPr lang="en-US" sz="5800" b="1" dirty="0" err="1">
                <a:effectLst>
                  <a:outerShdw blurRad="88900" dist="127000" dir="3840000" algn="t" rotWithShape="0">
                    <a:prstClr val="black">
                      <a:alpha val="39000"/>
                    </a:prstClr>
                  </a:outerShdw>
                </a:effectLst>
              </a:rPr>
              <a:t>·</a:t>
            </a:r>
            <a:r>
              <a:rPr lang="en-US" sz="5800" b="1" i="1" dirty="0" err="1">
                <a:effectLst>
                  <a:outerShdw blurRad="88900" dist="127000" dir="3840000" algn="t" rotWithShape="0">
                    <a:prstClr val="black">
                      <a:alpha val="39000"/>
                    </a:prstClr>
                  </a:outerShdw>
                </a:effectLst>
              </a:rPr>
              <a:t>n</a:t>
            </a:r>
            <a:r>
              <a:rPr lang="en-US" sz="5800" b="1" i="1" baseline="-25000" dirty="0" err="1">
                <a:effectLst>
                  <a:outerShdw blurRad="88900" dist="127000" dir="3840000" algn="t" rotWithShape="0">
                    <a:prstClr val="black">
                      <a:alpha val="39000"/>
                    </a:prstClr>
                  </a:outerShdw>
                </a:effectLst>
              </a:rPr>
              <a:t>e</a:t>
            </a:r>
            <a:r>
              <a:rPr lang="en-US" sz="5800" b="1" dirty="0" err="1">
                <a:effectLst>
                  <a:outerShdw blurRad="88900" dist="127000" dir="3840000" algn="t" rotWithShape="0">
                    <a:prstClr val="black">
                      <a:alpha val="39000"/>
                    </a:prstClr>
                  </a:outerShdw>
                </a:effectLst>
              </a:rPr>
              <a:t>·</a:t>
            </a:r>
            <a:r>
              <a:rPr lang="en-US" sz="5800" b="1" i="1" dirty="0" err="1">
                <a:effectLst>
                  <a:outerShdw blurRad="88900" dist="127000" dir="3840000" algn="t" rotWithShape="0">
                    <a:prstClr val="black">
                      <a:alpha val="39000"/>
                    </a:prstClr>
                  </a:outerShdw>
                </a:effectLst>
              </a:rPr>
              <a:t>f</a:t>
            </a:r>
            <a:r>
              <a:rPr lang="en-US" sz="5800" b="1" baseline="-25000" dirty="0">
                <a:effectLst>
                  <a:outerShdw blurRad="88900" dist="127000" dir="3840000" algn="t" rotWithShape="0">
                    <a:prstClr val="black">
                      <a:alpha val="39000"/>
                    </a:prstClr>
                  </a:outerShdw>
                </a:effectLst>
              </a:rPr>
              <a:t>ℓ</a:t>
            </a:r>
            <a:r>
              <a:rPr lang="en-US" sz="5800" b="1" dirty="0">
                <a:effectLst>
                  <a:outerShdw blurRad="88900" dist="127000" dir="3840000" algn="t" rotWithShape="0">
                    <a:prstClr val="black">
                      <a:alpha val="39000"/>
                    </a:prstClr>
                  </a:outerShdw>
                </a:effectLst>
              </a:rPr>
              <a:t>·</a:t>
            </a:r>
            <a:r>
              <a:rPr lang="en-US" sz="5800" b="1" i="1" dirty="0">
                <a:effectLst>
                  <a:outerShdw blurRad="88900" dist="127000" dir="3840000" algn="t" rotWithShape="0">
                    <a:prstClr val="black">
                      <a:alpha val="39000"/>
                    </a:prstClr>
                  </a:outerShdw>
                </a:effectLst>
              </a:rPr>
              <a:t>f</a:t>
            </a:r>
            <a:r>
              <a:rPr lang="en-US" sz="5800" b="1" i="1" baseline="-25000" dirty="0">
                <a:effectLst>
                  <a:outerShdw blurRad="88900" dist="127000" dir="3840000" algn="t" rotWithShape="0">
                    <a:prstClr val="black">
                      <a:alpha val="39000"/>
                    </a:prstClr>
                  </a:outerShdw>
                </a:effectLst>
              </a:rPr>
              <a:t>i</a:t>
            </a:r>
            <a:r>
              <a:rPr lang="en-US" sz="5800" b="1" dirty="0">
                <a:effectLst>
                  <a:outerShdw blurRad="88900" dist="127000" dir="3840000" algn="t" rotWithShape="0">
                    <a:prstClr val="black">
                      <a:alpha val="39000"/>
                    </a:prstClr>
                  </a:outerShdw>
                </a:effectLst>
              </a:rPr>
              <a:t>·</a:t>
            </a:r>
            <a:r>
              <a:rPr lang="en-US" sz="5800" b="1" i="1" dirty="0">
                <a:effectLst>
                  <a:outerShdw blurRad="88900" dist="127000" dir="3840000" algn="t" rotWithShape="0">
                    <a:prstClr val="black">
                      <a:alpha val="39000"/>
                    </a:prstClr>
                  </a:outerShdw>
                </a:effectLst>
              </a:rPr>
              <a:t>f</a:t>
            </a:r>
            <a:r>
              <a:rPr lang="en-US" sz="5800" b="1" i="1" baseline="-25000" dirty="0">
                <a:effectLst>
                  <a:outerShdw blurRad="88900" dist="127000" dir="3840000" algn="t" rotWithShape="0">
                    <a:prstClr val="black">
                      <a:alpha val="39000"/>
                    </a:prstClr>
                  </a:outerShdw>
                </a:effectLst>
              </a:rPr>
              <a:t>c</a:t>
            </a:r>
            <a:r>
              <a:rPr lang="en-US" sz="5800" b="1" dirty="0">
                <a:effectLst>
                  <a:outerShdw blurRad="88900" dist="127000" dir="3840000" algn="t" rotWithShape="0">
                    <a:prstClr val="black">
                      <a:alpha val="39000"/>
                    </a:prstClr>
                  </a:outerShdw>
                </a:effectLst>
              </a:rPr>
              <a:t>·L/T</a:t>
            </a:r>
            <a:r>
              <a:rPr lang="en-US" sz="5800" b="1" baseline="-25000" dirty="0">
                <a:effectLst>
                  <a:outerShdw blurRad="88900" dist="127000" dir="3840000" algn="t" rotWithShape="0">
                    <a:prstClr val="black">
                      <a:alpha val="39000"/>
                    </a:prstClr>
                  </a:outerShdw>
                </a:effectLst>
              </a:rPr>
              <a:t>g</a:t>
            </a:r>
            <a:endParaRPr lang="en-US" sz="5800" b="1" dirty="0">
              <a:effectLst>
                <a:outerShdw blurRad="88900" dist="127000" dir="3840000" algn="t" rotWithShape="0">
                  <a:prstClr val="black">
                    <a:alpha val="39000"/>
                  </a:prst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1485" y="1447800"/>
            <a:ext cx="1762515" cy="4203700"/>
          </a:xfrm>
          <a:prstGeom prst="rect">
            <a:avLst/>
          </a:prstGeom>
        </p:spPr>
      </p:pic>
    </p:spTree>
    <p:extLst>
      <p:ext uri="{BB962C8B-B14F-4D97-AF65-F5344CB8AC3E}">
        <p14:creationId xmlns:p14="http://schemas.microsoft.com/office/powerpoint/2010/main" val="301742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 “tiny, insignificant problem”:</a:t>
            </a:r>
          </a:p>
        </p:txBody>
      </p:sp>
      <p:sp>
        <p:nvSpPr>
          <p:cNvPr id="3" name="Content Placeholder 2"/>
          <p:cNvSpPr>
            <a:spLocks noGrp="1"/>
          </p:cNvSpPr>
          <p:nvPr>
            <p:ph idx="1"/>
          </p:nvPr>
        </p:nvSpPr>
        <p:spPr>
          <a:xfrm>
            <a:off x="495300" y="2895600"/>
            <a:ext cx="8229600" cy="3535363"/>
          </a:xfrm>
        </p:spPr>
        <p:txBody>
          <a:bodyPr>
            <a:normAutofit/>
          </a:bodyPr>
          <a:lstStyle/>
          <a:p>
            <a:r>
              <a:rPr lang="en-US" dirty="0"/>
              <a:t>The uncertainty in </a:t>
            </a:r>
            <a:r>
              <a:rPr lang="en-US" b="1" dirty="0">
                <a:solidFill>
                  <a:srgbClr val="00B050"/>
                </a:solidFill>
              </a:rPr>
              <a:t>green</a:t>
            </a:r>
            <a:r>
              <a:rPr lang="en-US" dirty="0"/>
              <a:t> over ±10x</a:t>
            </a:r>
          </a:p>
          <a:p>
            <a:pPr lvl="1"/>
            <a:r>
              <a:rPr lang="en-US" dirty="0"/>
              <a:t>That’s actually good news</a:t>
            </a:r>
          </a:p>
          <a:p>
            <a:r>
              <a:rPr lang="en-US" dirty="0"/>
              <a:t>Because for </a:t>
            </a:r>
            <a:r>
              <a:rPr lang="en-US" b="1" dirty="0">
                <a:solidFill>
                  <a:srgbClr val="C00000"/>
                </a:solidFill>
              </a:rPr>
              <a:t>red</a:t>
            </a:r>
            <a:r>
              <a:rPr lang="en-US" dirty="0"/>
              <a:t>, we have no freaking clue at all</a:t>
            </a:r>
          </a:p>
          <a:p>
            <a:pPr lvl="1"/>
            <a:r>
              <a:rPr lang="en-US" dirty="0"/>
              <a:t>Some estimates disagree by billions times</a:t>
            </a:r>
          </a:p>
        </p:txBody>
      </p:sp>
      <p:sp>
        <p:nvSpPr>
          <p:cNvPr id="4" name="TextBox 3"/>
          <p:cNvSpPr txBox="1"/>
          <p:nvPr/>
        </p:nvSpPr>
        <p:spPr>
          <a:xfrm>
            <a:off x="304800" y="1620982"/>
            <a:ext cx="8610600" cy="707886"/>
          </a:xfrm>
          <a:prstGeom prst="rect">
            <a:avLst/>
          </a:prstGeom>
          <a:noFill/>
        </p:spPr>
        <p:txBody>
          <a:bodyPr wrap="square" rtlCol="0">
            <a:spAutoFit/>
          </a:bodyPr>
          <a:lstStyle/>
          <a:p>
            <a:pPr algn="ctr"/>
            <a:r>
              <a:rPr lang="en-US" sz="4000" b="1" dirty="0"/>
              <a:t>N ≈ N</a:t>
            </a:r>
            <a:r>
              <a:rPr lang="en-US" sz="4000" b="1" baseline="30000" dirty="0"/>
              <a:t>*</a:t>
            </a:r>
            <a:r>
              <a:rPr lang="en-US" sz="4000" b="1" dirty="0"/>
              <a:t>·</a:t>
            </a:r>
            <a:r>
              <a:rPr lang="en-US" sz="4000" b="1" dirty="0" err="1"/>
              <a:t>f</a:t>
            </a:r>
            <a:r>
              <a:rPr lang="en-US" sz="4000" b="1" baseline="-25000" dirty="0" err="1"/>
              <a:t>p</a:t>
            </a:r>
            <a:r>
              <a:rPr lang="en-US" sz="4000" b="1" dirty="0" err="1"/>
              <a:t>·</a:t>
            </a:r>
            <a:r>
              <a:rPr lang="en-US" sz="4000" b="1" dirty="0" err="1">
                <a:solidFill>
                  <a:srgbClr val="00B050"/>
                </a:solidFill>
              </a:rPr>
              <a:t>n</a:t>
            </a:r>
            <a:r>
              <a:rPr lang="en-US" sz="4000" b="1" baseline="-25000" dirty="0" err="1">
                <a:solidFill>
                  <a:srgbClr val="00B050"/>
                </a:solidFill>
              </a:rPr>
              <a:t>e</a:t>
            </a:r>
            <a:r>
              <a:rPr lang="en-US" sz="4000" b="1" dirty="0" err="1"/>
              <a:t>·</a:t>
            </a:r>
            <a:r>
              <a:rPr lang="en-US" sz="4000" b="1" dirty="0" err="1">
                <a:solidFill>
                  <a:srgbClr val="C00000"/>
                </a:solidFill>
              </a:rPr>
              <a:t>f</a:t>
            </a:r>
            <a:r>
              <a:rPr lang="en-US" sz="4000" b="1" baseline="-25000" dirty="0">
                <a:solidFill>
                  <a:srgbClr val="C00000"/>
                </a:solidFill>
              </a:rPr>
              <a:t>ℓ</a:t>
            </a:r>
            <a:r>
              <a:rPr lang="en-US" sz="4000" b="1" dirty="0"/>
              <a:t>·</a:t>
            </a:r>
            <a:r>
              <a:rPr lang="en-US" sz="4000" b="1" dirty="0">
                <a:solidFill>
                  <a:srgbClr val="C00000"/>
                </a:solidFill>
              </a:rPr>
              <a:t>f</a:t>
            </a:r>
            <a:r>
              <a:rPr lang="en-US" sz="4000" b="1" baseline="-25000" dirty="0">
                <a:solidFill>
                  <a:srgbClr val="C00000"/>
                </a:solidFill>
              </a:rPr>
              <a:t>i</a:t>
            </a:r>
            <a:r>
              <a:rPr lang="en-US" sz="4000" b="1" dirty="0"/>
              <a:t>·</a:t>
            </a:r>
            <a:r>
              <a:rPr lang="en-US" sz="4000" b="1" dirty="0">
                <a:solidFill>
                  <a:srgbClr val="00B050"/>
                </a:solidFill>
              </a:rPr>
              <a:t>f</a:t>
            </a:r>
            <a:r>
              <a:rPr lang="en-US" sz="4000" b="1" baseline="-25000" dirty="0">
                <a:solidFill>
                  <a:srgbClr val="00B050"/>
                </a:solidFill>
              </a:rPr>
              <a:t>c</a:t>
            </a:r>
            <a:r>
              <a:rPr lang="en-US" sz="4000" b="1" dirty="0"/>
              <a:t>·</a:t>
            </a:r>
            <a:r>
              <a:rPr lang="en-US" sz="4000" b="1" dirty="0">
                <a:solidFill>
                  <a:srgbClr val="C00000"/>
                </a:solidFill>
              </a:rPr>
              <a:t>L</a:t>
            </a:r>
            <a:r>
              <a:rPr lang="en-US" sz="4000" b="1" dirty="0"/>
              <a:t>/T</a:t>
            </a:r>
            <a:r>
              <a:rPr lang="en-US" sz="4000" b="1" baseline="-25000" dirty="0"/>
              <a:t>g</a:t>
            </a:r>
            <a:endParaRPr lang="en-US" sz="4000" b="1" dirty="0"/>
          </a:p>
        </p:txBody>
      </p:sp>
    </p:spTree>
    <p:extLst>
      <p:ext uri="{BB962C8B-B14F-4D97-AF65-F5344CB8AC3E}">
        <p14:creationId xmlns:p14="http://schemas.microsoft.com/office/powerpoint/2010/main" val="169257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21682</TotalTime>
  <Words>11187</Words>
  <Application>Microsoft Office PowerPoint</Application>
  <PresentationFormat>On-screen Show (4:3)</PresentationFormat>
  <Paragraphs>1013</Paragraphs>
  <Slides>139</Slides>
  <Notes>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139</vt:i4>
      </vt:variant>
    </vt:vector>
  </HeadingPairs>
  <TitlesOfParts>
    <vt:vector size="146" baseType="lpstr">
      <vt:lpstr>Arial</vt:lpstr>
      <vt:lpstr>Calibri</vt:lpstr>
      <vt:lpstr>Verdana</vt:lpstr>
      <vt:lpstr>Wingdings</vt:lpstr>
      <vt:lpstr>Wingdings 2</vt:lpstr>
      <vt:lpstr>Wingdings 3</vt:lpstr>
      <vt:lpstr>Apex</vt:lpstr>
      <vt:lpstr>Is There Anybody… …Out There?</vt:lpstr>
      <vt:lpstr>BREADTH</vt:lpstr>
      <vt:lpstr>Part I The Context</vt:lpstr>
      <vt:lpstr>Where Are We?</vt:lpstr>
      <vt:lpstr>City</vt:lpstr>
      <vt:lpstr>Zoom out 1,000x</vt:lpstr>
      <vt:lpstr>Zoom out 1,000,000x</vt:lpstr>
      <vt:lpstr>Zoom out 10,000x</vt:lpstr>
      <vt:lpstr>Zoom out 100x</vt:lpstr>
      <vt:lpstr>Zoom out 100x</vt:lpstr>
      <vt:lpstr>Zoom out 10,000x</vt:lpstr>
      <vt:lpstr>When Are We?</vt:lpstr>
      <vt:lpstr>Universe Timeline</vt:lpstr>
      <vt:lpstr>Конечно.  Человек не мог произойти от обезьяны.  Он произошёл как минимум от двух обезьян.  Enough on that.</vt:lpstr>
      <vt:lpstr>Part II  Problem Statement</vt:lpstr>
      <vt:lpstr>Big Disconnection</vt:lpstr>
      <vt:lpstr>From Wiki:</vt:lpstr>
      <vt:lpstr>Where is Everybody?</vt:lpstr>
      <vt:lpstr>Fermi Paradox</vt:lpstr>
      <vt:lpstr>&lt;br&gt;</vt:lpstr>
      <vt:lpstr>Really-really nobody?</vt:lpstr>
      <vt:lpstr>Maybe “they” visit us, in fact?</vt:lpstr>
      <vt:lpstr>Basic (and mostly accepted) facts about UFOs</vt:lpstr>
      <vt:lpstr>Basic (and mostly accepted) facts about UFOs</vt:lpstr>
      <vt:lpstr>Basic (and mostly accepted) facts about UFOs</vt:lpstr>
      <vt:lpstr>Basic (and mostly accepted) facts about UFOs, 1/3</vt:lpstr>
      <vt:lpstr>Basic (and less agreed upon) facts about UFOs</vt:lpstr>
      <vt:lpstr>Consider Few Examples…</vt:lpstr>
      <vt:lpstr>Clouds</vt:lpstr>
      <vt:lpstr>Sprite</vt:lpstr>
      <vt:lpstr>Aurora</vt:lpstr>
      <vt:lpstr>Avrocar (real)</vt:lpstr>
      <vt:lpstr>B 2 Bomber (real)</vt:lpstr>
      <vt:lpstr>Beluga Aircraft (real)</vt:lpstr>
      <vt:lpstr>E-2D Hawkeys (real)</vt:lpstr>
      <vt:lpstr>Chance Vought V-137 (real)</vt:lpstr>
      <vt:lpstr>Sikorsky Cypher-UAV (real)</vt:lpstr>
      <vt:lpstr>Lifting Body Aircraft (real)</vt:lpstr>
      <vt:lpstr>“Common” Plane Landing</vt:lpstr>
      <vt:lpstr>Halos</vt:lpstr>
      <vt:lpstr>Halos</vt:lpstr>
      <vt:lpstr>Bird Flocks</vt:lpstr>
      <vt:lpstr>Meteorite (green)</vt:lpstr>
      <vt:lpstr>Hale-Bopp Comet</vt:lpstr>
      <vt:lpstr>Rotating Rocket Dumping Fuel (“Norway Spiral”)</vt:lpstr>
      <vt:lpstr>Lenticular Clouds</vt:lpstr>
      <vt:lpstr>Sprite &amp; Elve</vt:lpstr>
      <vt:lpstr>Venus, out of focus</vt:lpstr>
      <vt:lpstr>Rolling Clouds</vt:lpstr>
      <vt:lpstr>Nacreous Clouds</vt:lpstr>
      <vt:lpstr>High Altitude Rocket Trace (“Петрозаводский феномен”)</vt:lpstr>
      <vt:lpstr>Another Rocket Trail</vt:lpstr>
      <vt:lpstr>Solar Balloon [Trash Bags + Tape + Sun == Fun]</vt:lpstr>
      <vt:lpstr>More Solar Balloons</vt:lpstr>
      <vt:lpstr>Lanterns</vt:lpstr>
      <vt:lpstr>Regular Balloons</vt:lpstr>
      <vt:lpstr>Enough FUN?</vt:lpstr>
      <vt:lpstr>UFOs – far less known facts</vt:lpstr>
      <vt:lpstr>Rorschach Test</vt:lpstr>
      <vt:lpstr>UFOs – far less known facts</vt:lpstr>
      <vt:lpstr>Two explanations possible</vt:lpstr>
      <vt:lpstr>Lets test it: YouTube + Digital Era</vt:lpstr>
      <vt:lpstr>My personal conclusion on the nature of UFOs</vt:lpstr>
      <vt:lpstr>OK, maybe we really start looking for “them” up there ?</vt:lpstr>
      <vt:lpstr>…технічна перерва…</vt:lpstr>
      <vt:lpstr>Part III Searching: what, how far, how long?</vt:lpstr>
      <vt:lpstr>What is life?</vt:lpstr>
      <vt:lpstr>Earth Magnetic Dynamo</vt:lpstr>
      <vt:lpstr>Jupiter storms</vt:lpstr>
      <vt:lpstr>Viruses</vt:lpstr>
      <vt:lpstr>Crystals</vt:lpstr>
      <vt:lpstr>Computer malware</vt:lpstr>
      <vt:lpstr>Does life have to be  carbon-based?</vt:lpstr>
      <vt:lpstr>Probably Not</vt:lpstr>
      <vt:lpstr>Abundances &amp; chances?</vt:lpstr>
      <vt:lpstr>What is Intelligence?</vt:lpstr>
      <vt:lpstr>No surprise, we don’t know either</vt:lpstr>
      <vt:lpstr>My gestalt</vt:lpstr>
      <vt:lpstr>Artificial Neural Networks</vt:lpstr>
      <vt:lpstr>Could these be intelligent?</vt:lpstr>
      <vt:lpstr>R-R-R-RELAX</vt:lpstr>
      <vt:lpstr>Conclusion</vt:lpstr>
      <vt:lpstr>Detection radius</vt:lpstr>
      <vt:lpstr>Tribal (30K years ago)</vt:lpstr>
      <vt:lpstr>Ancient</vt:lpstr>
      <vt:lpstr>1522: Magellan’s voyage</vt:lpstr>
      <vt:lpstr>1600-1650s change</vt:lpstr>
      <vt:lpstr>1650-1820: 400,000 km</vt:lpstr>
      <vt:lpstr>1890-1940: 50 million km</vt:lpstr>
      <vt:lpstr>What about life on Mars?</vt:lpstr>
      <vt:lpstr>The rest of the Solar System?</vt:lpstr>
      <vt:lpstr>1992: several ly</vt:lpstr>
      <vt:lpstr>2011: several ly</vt:lpstr>
      <vt:lpstr>2024: Square Kilometre Array</vt:lpstr>
      <vt:lpstr>Effective result as of today</vt:lpstr>
      <vt:lpstr>PowerPoint Presentation</vt:lpstr>
      <vt:lpstr>Part IV Drake Equation</vt:lpstr>
      <vt:lpstr>It’s easy!</vt:lpstr>
      <vt:lpstr>A “tiny, insignificant problem”:</vt:lpstr>
      <vt:lpstr>So effectively…</vt:lpstr>
      <vt:lpstr>Pessimists vs. optimists vs. realists estimate</vt:lpstr>
      <vt:lpstr>PowerPoint Presentation</vt:lpstr>
      <vt:lpstr>Part V Possible Explanations</vt:lpstr>
      <vt:lpstr>Disclaimer</vt:lpstr>
      <vt:lpstr>13. “They” are here. Governments suppress the evidence.</vt:lpstr>
      <vt:lpstr>12. We just have not searched well or long enough</vt:lpstr>
      <vt:lpstr>11. “They” are there but stay silent</vt:lpstr>
      <vt:lpstr>10. “They” avoid us (“Zoo” or “Natural Reserve” scenario)</vt:lpstr>
      <vt:lpstr>9. Civilizations of springs?</vt:lpstr>
      <vt:lpstr>9. Laws of physics prohibit interstellar development</vt:lpstr>
      <vt:lpstr>8. Intelligence is unlikely</vt:lpstr>
      <vt:lpstr>Counter-argument to #8</vt:lpstr>
      <vt:lpstr>7. Evolution is much slower than we think</vt:lpstr>
      <vt:lpstr>6. Life is exceptionally rare even under the right conditions</vt:lpstr>
      <vt:lpstr>6a. Good planets are scarce</vt:lpstr>
      <vt:lpstr>5. Life emerges easily, but natural events wipe it out</vt:lpstr>
      <vt:lpstr>4. We are just the first</vt:lpstr>
      <vt:lpstr>2 &amp; 3. “We all gonna die!!!” (Civilizations are short-lived)</vt:lpstr>
      <vt:lpstr>2 &amp; 3. “We all gonna die!!!”</vt:lpstr>
      <vt:lpstr>I am not a big fan of “war” explanation</vt:lpstr>
      <vt:lpstr>2 &amp; 3. …or self-isolate, stop development. And then die.</vt:lpstr>
      <vt:lpstr>And finally…</vt:lpstr>
      <vt:lpstr>#1</vt:lpstr>
      <vt:lpstr>When I think of that problem…</vt:lpstr>
      <vt:lpstr>My grandma’s dog</vt:lpstr>
      <vt:lpstr>Tools change their owners Super-tools do what?</vt:lpstr>
      <vt:lpstr>Beyond the Horizon</vt:lpstr>
      <vt:lpstr>So this is how I see it</vt:lpstr>
      <vt:lpstr>The End</vt:lpstr>
      <vt:lpstr>Backup &amp; boneyard</vt:lpstr>
      <vt:lpstr>Two things we know for sure:</vt:lpstr>
      <vt:lpstr>Detection Radius (split the slide)</vt:lpstr>
      <vt:lpstr>When are we? (Change format to http://en.wikipedia.org/wiki/Timeline_of_evolution?</vt:lpstr>
      <vt:lpstr>“Weird” early Universe</vt:lpstr>
      <vt:lpstr>“Contemporary” Universe</vt:lpstr>
      <vt:lpstr>Earth history</vt:lpstr>
      <vt:lpstr>Let’s put that into the right scale</vt:lpstr>
      <vt:lpstr>Worker Ant</vt:lpstr>
      <vt:lpstr>Paradoxical Frog (Pseudis paradoxa)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There Anybody… Out There?</dc:title>
  <dc:creator>bobukh_cl</dc:creator>
  <cp:lastModifiedBy>wbo</cp:lastModifiedBy>
  <cp:revision>1703</cp:revision>
  <dcterms:created xsi:type="dcterms:W3CDTF">2006-08-16T00:00:00Z</dcterms:created>
  <dcterms:modified xsi:type="dcterms:W3CDTF">2021-01-30T07:46:47Z</dcterms:modified>
</cp:coreProperties>
</file>