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17" r:id="rId2"/>
    <p:sldId id="314" r:id="rId3"/>
    <p:sldId id="257" r:id="rId4"/>
    <p:sldId id="258" r:id="rId5"/>
    <p:sldId id="259" r:id="rId6"/>
    <p:sldId id="296" r:id="rId7"/>
    <p:sldId id="260" r:id="rId8"/>
    <p:sldId id="297" r:id="rId9"/>
    <p:sldId id="298" r:id="rId10"/>
    <p:sldId id="261" r:id="rId11"/>
    <p:sldId id="262" r:id="rId12"/>
    <p:sldId id="300" r:id="rId13"/>
    <p:sldId id="268" r:id="rId14"/>
    <p:sldId id="265" r:id="rId15"/>
    <p:sldId id="267" r:id="rId16"/>
    <p:sldId id="269" r:id="rId17"/>
    <p:sldId id="270" r:id="rId18"/>
    <p:sldId id="271" r:id="rId19"/>
    <p:sldId id="272" r:id="rId20"/>
    <p:sldId id="303" r:id="rId21"/>
    <p:sldId id="309" r:id="rId22"/>
    <p:sldId id="310" r:id="rId23"/>
    <p:sldId id="311" r:id="rId24"/>
    <p:sldId id="315" r:id="rId25"/>
    <p:sldId id="304" r:id="rId26"/>
    <p:sldId id="273" r:id="rId27"/>
    <p:sldId id="275" r:id="rId28"/>
    <p:sldId id="305" r:id="rId29"/>
    <p:sldId id="276" r:id="rId30"/>
    <p:sldId id="279" r:id="rId31"/>
    <p:sldId id="280" r:id="rId32"/>
    <p:sldId id="281" r:id="rId33"/>
    <p:sldId id="283" r:id="rId34"/>
    <p:sldId id="284" r:id="rId35"/>
    <p:sldId id="278" r:id="rId36"/>
    <p:sldId id="306" r:id="rId37"/>
    <p:sldId id="307" r:id="rId38"/>
    <p:sldId id="312" r:id="rId39"/>
    <p:sldId id="287" r:id="rId40"/>
    <p:sldId id="288" r:id="rId41"/>
    <p:sldId id="289" r:id="rId42"/>
    <p:sldId id="308" r:id="rId43"/>
    <p:sldId id="290" r:id="rId44"/>
    <p:sldId id="291" r:id="rId45"/>
    <p:sldId id="294" r:id="rId46"/>
    <p:sldId id="295" r:id="rId47"/>
    <p:sldId id="313" r:id="rId48"/>
    <p:sldId id="302" r:id="rId49"/>
    <p:sldId id="299" r:id="rId50"/>
    <p:sldId id="301" r:id="rId51"/>
    <p:sldId id="31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A9F73-E02F-4F9E-A4EB-8D4357BB2530}" type="datetimeFigureOut">
              <a:rPr lang="en-US" smtClean="0"/>
              <a:t>3/18/2018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A111D-74AE-4E37-9530-3C71771F7062}" type="slidenum">
              <a:rPr lang="en-US" smtClean="0"/>
              <a:t>‹#›</a:t>
            </a:fld>
            <a:endParaRPr lang="en-US"/>
          </a:p>
        </p:txBody>
      </p:sp>
    </p:spTree>
    <p:extLst>
      <p:ext uri="{BB962C8B-B14F-4D97-AF65-F5344CB8AC3E}">
        <p14:creationId xmlns:p14="http://schemas.microsoft.com/office/powerpoint/2010/main" val="3731644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reviews: http://static.astronomija.org.rs/ovogmeseca/vesti/2008/januar/medjuglaksijisi_meteoroidi2.htm </a:t>
            </a:r>
          </a:p>
        </p:txBody>
      </p:sp>
      <p:sp>
        <p:nvSpPr>
          <p:cNvPr id="4" name="Slide Number Placeholder 3"/>
          <p:cNvSpPr>
            <a:spLocks noGrp="1"/>
          </p:cNvSpPr>
          <p:nvPr>
            <p:ph type="sldNum" sz="quarter" idx="10"/>
          </p:nvPr>
        </p:nvSpPr>
        <p:spPr/>
        <p:txBody>
          <a:bodyPr/>
          <a:lstStyle/>
          <a:p>
            <a:fld id="{08EA111D-74AE-4E37-9530-3C71771F7062}" type="slidenum">
              <a:rPr lang="en-US" smtClean="0"/>
              <a:t>23</a:t>
            </a:fld>
            <a:endParaRPr lang="en-US"/>
          </a:p>
        </p:txBody>
      </p:sp>
    </p:spTree>
    <p:extLst>
      <p:ext uri="{BB962C8B-B14F-4D97-AF65-F5344CB8AC3E}">
        <p14:creationId xmlns:p14="http://schemas.microsoft.com/office/powerpoint/2010/main" val="1521928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514B-3E49-4F19-B7AA-DFC0118601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E272E2-6317-4E66-B01E-08AB9E250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F4C04-D908-41AC-BD60-36A79D4FF3FC}"/>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5" name="Footer Placeholder 4">
            <a:extLst>
              <a:ext uri="{FF2B5EF4-FFF2-40B4-BE49-F238E27FC236}">
                <a16:creationId xmlns:a16="http://schemas.microsoft.com/office/drawing/2014/main" id="{314B715A-6B4E-4DFC-A516-C4DB3BD86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3483D-160C-40F3-A853-26EA659D3970}"/>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50178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45F7-192C-42CF-9E91-462133E592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13D1ED-11CA-4963-A409-91EC7245CB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52513-D425-494A-8C05-3B1F6B8B26F1}"/>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5" name="Footer Placeholder 4">
            <a:extLst>
              <a:ext uri="{FF2B5EF4-FFF2-40B4-BE49-F238E27FC236}">
                <a16:creationId xmlns:a16="http://schemas.microsoft.com/office/drawing/2014/main" id="{A6DC5801-E60E-42A4-9CE8-7E20A667C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ADDB5-FF21-48D4-81C2-3D89164F79D5}"/>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2281572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F18CC-E413-4059-B47E-0FEBF414F1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9CA86F-D535-4476-BC10-EAF5F06632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C9CDE-271D-4943-AAF8-1B3C03767AAE}"/>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5" name="Footer Placeholder 4">
            <a:extLst>
              <a:ext uri="{FF2B5EF4-FFF2-40B4-BE49-F238E27FC236}">
                <a16:creationId xmlns:a16="http://schemas.microsoft.com/office/drawing/2014/main" id="{B3B281AF-B4D1-4BCA-A0E9-71327E893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52DAA-6399-4DED-A977-CA7A1CB8CBC8}"/>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2080363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14C4-EB97-444D-BBFC-C5DEEBD82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AE939-BE2F-42BE-88DC-4E8994F3A8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A548-B258-4DBF-8B4E-5CEE2CAB9496}"/>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5" name="Footer Placeholder 4">
            <a:extLst>
              <a:ext uri="{FF2B5EF4-FFF2-40B4-BE49-F238E27FC236}">
                <a16:creationId xmlns:a16="http://schemas.microsoft.com/office/drawing/2014/main" id="{4F478587-261C-41A5-8D9B-CE6FE6B89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AC43-56BA-4882-A3C6-91DBDBEAE19A}"/>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251161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AF0F-70B3-4C01-9477-8601854038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FB96F8-FCE7-4412-B5F3-EAA6E4FD9B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C078EE-20E7-4078-A91B-9FA00F576A07}"/>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5" name="Footer Placeholder 4">
            <a:extLst>
              <a:ext uri="{FF2B5EF4-FFF2-40B4-BE49-F238E27FC236}">
                <a16:creationId xmlns:a16="http://schemas.microsoft.com/office/drawing/2014/main" id="{621601CD-5064-495B-BD86-2ACAA3595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D04F1-4319-46FE-9FCB-521401EC82DB}"/>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683917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F72F1-C50C-4301-9C25-A30DAC268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A3561-28F3-4C50-80BA-783496BCA8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2976EC-DA4C-4913-B66E-8D5A87D4B8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E4044-983C-4FB3-A04A-6B14660DF377}"/>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6" name="Footer Placeholder 5">
            <a:extLst>
              <a:ext uri="{FF2B5EF4-FFF2-40B4-BE49-F238E27FC236}">
                <a16:creationId xmlns:a16="http://schemas.microsoft.com/office/drawing/2014/main" id="{EBB96101-AA5F-471B-9C32-7A91B117B1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8BDB3-A75E-4898-A3CF-27F2816AD18E}"/>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82151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BF4E-2F10-4F78-9AEE-E1141537EC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9536C-0896-4E6F-BC53-98925161B5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700A10-C965-49EF-A3D6-6302F6F34E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E89112-5294-491E-9E63-1E6FA590B2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12EB23-A042-4553-A7B0-55EBD256BA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08B6E-F77D-4B32-9FFC-579951BCCCC5}"/>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8" name="Footer Placeholder 7">
            <a:extLst>
              <a:ext uri="{FF2B5EF4-FFF2-40B4-BE49-F238E27FC236}">
                <a16:creationId xmlns:a16="http://schemas.microsoft.com/office/drawing/2014/main" id="{E2C29FD7-3585-4BE0-B00B-F5C76F489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7FC570-5A43-43C5-B883-07261CB10B0B}"/>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89693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3C6B-CA67-46C2-8A51-2D2886AFA6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399B1F-5542-4366-A74F-5D2E09A69CFD}"/>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4" name="Footer Placeholder 3">
            <a:extLst>
              <a:ext uri="{FF2B5EF4-FFF2-40B4-BE49-F238E27FC236}">
                <a16:creationId xmlns:a16="http://schemas.microsoft.com/office/drawing/2014/main" id="{5C814E6F-155D-46B9-BE0F-61EEA0D3BD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7579C2-A3B3-4150-8606-A9C224AF682C}"/>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3983297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2FCE9A-EA84-40EA-8A0C-D83E39ACE8BD}"/>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3" name="Footer Placeholder 2">
            <a:extLst>
              <a:ext uri="{FF2B5EF4-FFF2-40B4-BE49-F238E27FC236}">
                <a16:creationId xmlns:a16="http://schemas.microsoft.com/office/drawing/2014/main" id="{E54E1E97-34B7-4F89-8045-88169D7BE8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F716D7-8598-456B-8066-F6FBAB475CE1}"/>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3930189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3D72-666C-4186-8BD2-A384C9EA6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1C45AD-5D25-4AE1-A57C-09F97E00EE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509E0-3FE8-46E1-A2A7-1442018FAB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E072DB-74AB-4208-BF00-ABE748AD4434}"/>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6" name="Footer Placeholder 5">
            <a:extLst>
              <a:ext uri="{FF2B5EF4-FFF2-40B4-BE49-F238E27FC236}">
                <a16:creationId xmlns:a16="http://schemas.microsoft.com/office/drawing/2014/main" id="{2616816D-EA42-41A6-8579-5EB528A1B3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144F15-E067-4897-A01F-2C5C75BAADD6}"/>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341475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D48AE-2606-46F0-955E-461863EACC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54FC73-0929-43DB-87DC-417089B9A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2A497-7579-4BDB-BD53-8FF5BF515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70477E-3E97-4A51-B680-EDA537BAAD26}"/>
              </a:ext>
            </a:extLst>
          </p:cNvPr>
          <p:cNvSpPr>
            <a:spLocks noGrp="1"/>
          </p:cNvSpPr>
          <p:nvPr>
            <p:ph type="dt" sz="half" idx="10"/>
          </p:nvPr>
        </p:nvSpPr>
        <p:spPr/>
        <p:txBody>
          <a:bodyPr/>
          <a:lstStyle/>
          <a:p>
            <a:fld id="{2E9C3344-AE73-4A20-B578-1ED67BC7F0C7}" type="datetimeFigureOut">
              <a:rPr lang="en-US" smtClean="0"/>
              <a:t>3/18/2018</a:t>
            </a:fld>
            <a:endParaRPr lang="en-US"/>
          </a:p>
        </p:txBody>
      </p:sp>
      <p:sp>
        <p:nvSpPr>
          <p:cNvPr id="6" name="Footer Placeholder 5">
            <a:extLst>
              <a:ext uri="{FF2B5EF4-FFF2-40B4-BE49-F238E27FC236}">
                <a16:creationId xmlns:a16="http://schemas.microsoft.com/office/drawing/2014/main" id="{B9775AF1-2B36-4AC2-BBD1-E5E4A18DB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061FB5-8D5C-4385-B0F1-4B5B541CEA5C}"/>
              </a:ext>
            </a:extLst>
          </p:cNvPr>
          <p:cNvSpPr>
            <a:spLocks noGrp="1"/>
          </p:cNvSpPr>
          <p:nvPr>
            <p:ph type="sldNum" sz="quarter" idx="12"/>
          </p:nvPr>
        </p:nvSpPr>
        <p:spPr/>
        <p:txBody>
          <a:bodyPr/>
          <a:lstStyle/>
          <a:p>
            <a:fld id="{EE112845-0F66-4F50-8F35-75E7E527ADAB}" type="slidenum">
              <a:rPr lang="en-US" smtClean="0"/>
              <a:t>‹#›</a:t>
            </a:fld>
            <a:endParaRPr lang="en-US"/>
          </a:p>
        </p:txBody>
      </p:sp>
    </p:spTree>
    <p:extLst>
      <p:ext uri="{BB962C8B-B14F-4D97-AF65-F5344CB8AC3E}">
        <p14:creationId xmlns:p14="http://schemas.microsoft.com/office/powerpoint/2010/main" val="842181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24000" contras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75A8E0-9FD3-4001-82E1-60C2A0B05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BEB9BE-8747-432B-8ADB-FBB8BBB5F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1A49A-E9FC-47FA-A411-F2825CA09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C3344-AE73-4A20-B578-1ED67BC7F0C7}" type="datetimeFigureOut">
              <a:rPr lang="en-US" smtClean="0"/>
              <a:t>3/18/2018</a:t>
            </a:fld>
            <a:endParaRPr lang="en-US"/>
          </a:p>
        </p:txBody>
      </p:sp>
      <p:sp>
        <p:nvSpPr>
          <p:cNvPr id="5" name="Footer Placeholder 4">
            <a:extLst>
              <a:ext uri="{FF2B5EF4-FFF2-40B4-BE49-F238E27FC236}">
                <a16:creationId xmlns:a16="http://schemas.microsoft.com/office/drawing/2014/main" id="{6F754498-8192-4F1C-846D-94B1FA5D7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711680-ECE1-4EA2-9BD3-62382355E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12845-0F66-4F50-8F35-75E7E527ADAB}" type="slidenum">
              <a:rPr lang="en-US" smtClean="0"/>
              <a:t>‹#›</a:t>
            </a:fld>
            <a:endParaRPr lang="en-US"/>
          </a:p>
        </p:txBody>
      </p:sp>
    </p:spTree>
    <p:extLst>
      <p:ext uri="{BB962C8B-B14F-4D97-AF65-F5344CB8AC3E}">
        <p14:creationId xmlns:p14="http://schemas.microsoft.com/office/powerpoint/2010/main" val="3799258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obukh.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s://exoplanetarchive.ipac.caltech.edu/docs/counts_detail.html"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astronomy.ohio-state.edu/~pogge/Ast162/Unit3/extreme.html" TargetMode="External"/><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arxiv.org:443/find/all/1/all:+Oumuamua/0/1/0/all/0/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L2o9eBl_Gzw"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hyperlink" Target="https://arxiv.org/abs/1711.0661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pmc/articles/PMC4666512/" TargetMode="External"/><Relationship Id="rId2" Type="http://schemas.openxmlformats.org/officeDocument/2006/relationships/hyperlink" Target="https://arxiv.org/abs/1206.6328"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ntrs.nasa.gov/archive/nasa/casi.ntrs.nasa.gov/20070021819.pdf"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F8C7-FA3B-434F-8769-49BFEFE9FAFC}"/>
              </a:ext>
            </a:extLst>
          </p:cNvPr>
          <p:cNvSpPr>
            <a:spLocks noGrp="1"/>
          </p:cNvSpPr>
          <p:nvPr>
            <p:ph type="ctrTitle"/>
          </p:nvPr>
        </p:nvSpPr>
        <p:spPr/>
        <p:txBody>
          <a:bodyPr>
            <a:normAutofit/>
          </a:bodyPr>
          <a:lstStyle/>
          <a:p>
            <a:pPr algn="ctr"/>
            <a:r>
              <a:rPr lang="en-US" sz="5400" dirty="0"/>
              <a:t>A Deepness In The Sky</a:t>
            </a:r>
          </a:p>
        </p:txBody>
      </p:sp>
      <p:sp>
        <p:nvSpPr>
          <p:cNvPr id="3" name="Subtitle 2">
            <a:extLst>
              <a:ext uri="{FF2B5EF4-FFF2-40B4-BE49-F238E27FC236}">
                <a16:creationId xmlns:a16="http://schemas.microsoft.com/office/drawing/2014/main" id="{3684BFF6-B0FC-4CFD-B364-1E7505114EE9}"/>
              </a:ext>
            </a:extLst>
          </p:cNvPr>
          <p:cNvSpPr>
            <a:spLocks noGrp="1"/>
          </p:cNvSpPr>
          <p:nvPr>
            <p:ph type="subTitle" idx="1"/>
          </p:nvPr>
        </p:nvSpPr>
        <p:spPr/>
        <p:txBody>
          <a:bodyPr/>
          <a:lstStyle/>
          <a:p>
            <a:r>
              <a:rPr lang="en-US" dirty="0"/>
              <a:t>2016-2017, 15 out of 200</a:t>
            </a:r>
          </a:p>
        </p:txBody>
      </p:sp>
      <p:sp>
        <p:nvSpPr>
          <p:cNvPr id="4" name="TextBox 3">
            <a:extLst>
              <a:ext uri="{FF2B5EF4-FFF2-40B4-BE49-F238E27FC236}">
                <a16:creationId xmlns:a16="http://schemas.microsoft.com/office/drawing/2014/main" id="{1EB3D813-5933-4B72-8054-9E37BFC73ACF}"/>
              </a:ext>
            </a:extLst>
          </p:cNvPr>
          <p:cNvSpPr txBox="1"/>
          <p:nvPr/>
        </p:nvSpPr>
        <p:spPr>
          <a:xfrm>
            <a:off x="1236139" y="5735637"/>
            <a:ext cx="10404003" cy="584775"/>
          </a:xfrm>
          <a:prstGeom prst="rect">
            <a:avLst/>
          </a:prstGeom>
          <a:noFill/>
        </p:spPr>
        <p:txBody>
          <a:bodyPr wrap="none" rtlCol="0">
            <a:spAutoFit/>
          </a:bodyPr>
          <a:lstStyle/>
          <a:p>
            <a:pPr algn="ctr"/>
            <a:r>
              <a:rPr lang="en-US" sz="1600" dirty="0"/>
              <a:t>This is a copyrighted derivative work owned by Eugene </a:t>
            </a:r>
            <a:r>
              <a:rPr lang="en-US" sz="1600" dirty="0" err="1"/>
              <a:t>Bobukh</a:t>
            </a:r>
            <a:r>
              <a:rPr lang="en-US" sz="1600" dirty="0"/>
              <a:t> and belonging to his Web site </a:t>
            </a:r>
            <a:r>
              <a:rPr lang="en-US" sz="1600" dirty="0">
                <a:hlinkClick r:id="rId2"/>
              </a:rPr>
              <a:t>www.bobukh.com</a:t>
            </a:r>
            <a:r>
              <a:rPr lang="en-US" sz="1600" dirty="0"/>
              <a:t>.</a:t>
            </a:r>
          </a:p>
          <a:p>
            <a:pPr algn="ctr"/>
            <a:r>
              <a:rPr lang="en-US" sz="1600" dirty="0"/>
              <a:t>If you see it anywhere else, it must’ve been stolen. Commercial use without paying out royalties to the author is prohibited.</a:t>
            </a:r>
          </a:p>
        </p:txBody>
      </p:sp>
    </p:spTree>
    <p:extLst>
      <p:ext uri="{BB962C8B-B14F-4D97-AF65-F5344CB8AC3E}">
        <p14:creationId xmlns:p14="http://schemas.microsoft.com/office/powerpoint/2010/main" val="3393362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ru-RU" dirty="0"/>
              <a:t>Великое Кольцо</a:t>
            </a:r>
            <a:endParaRPr lang="en-US" dirty="0"/>
          </a:p>
        </p:txBody>
      </p:sp>
      <p:pic>
        <p:nvPicPr>
          <p:cNvPr id="8" name="Content Placeholder 7">
            <a:extLst>
              <a:ext uri="{FF2B5EF4-FFF2-40B4-BE49-F238E27FC236}">
                <a16:creationId xmlns:a16="http://schemas.microsoft.com/office/drawing/2014/main" id="{9F5282D7-41EA-4BB2-989D-256650A7831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5713" y="1825625"/>
            <a:ext cx="5181600" cy="2155431"/>
          </a:xfrm>
        </p:spPr>
      </p:pic>
      <p:pic>
        <p:nvPicPr>
          <p:cNvPr id="9" name="Content Placeholder 10">
            <a:extLst>
              <a:ext uri="{FF2B5EF4-FFF2-40B4-BE49-F238E27FC236}">
                <a16:creationId xmlns:a16="http://schemas.microsoft.com/office/drawing/2014/main" id="{80B9E57B-F092-4CFD-9EBD-799677396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884" y="1825625"/>
            <a:ext cx="5815403" cy="3887018"/>
          </a:xfrm>
          <a:prstGeom prst="rect">
            <a:avLst/>
          </a:prstGeom>
        </p:spPr>
      </p:pic>
    </p:spTree>
    <p:extLst>
      <p:ext uri="{BB962C8B-B14F-4D97-AF65-F5344CB8AC3E}">
        <p14:creationId xmlns:p14="http://schemas.microsoft.com/office/powerpoint/2010/main" val="3823994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7394"/>
            <a:ext cx="10515600" cy="1325563"/>
          </a:xfrm>
        </p:spPr>
        <p:txBody>
          <a:bodyPr/>
          <a:lstStyle/>
          <a:p>
            <a:pPr algn="ctr"/>
            <a:r>
              <a:rPr lang="en-US" dirty="0"/>
              <a:t>Communication at Transit</a:t>
            </a:r>
          </a:p>
        </p:txBody>
      </p:sp>
      <p:pic>
        <p:nvPicPr>
          <p:cNvPr id="6" name="Content Placeholder 5">
            <a:extLst>
              <a:ext uri="{FF2B5EF4-FFF2-40B4-BE49-F238E27FC236}">
                <a16:creationId xmlns:a16="http://schemas.microsoft.com/office/drawing/2014/main" id="{D7061633-C5FA-4E80-8C49-F9E15D4B9D8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9664" y="1624954"/>
            <a:ext cx="5181600" cy="2590800"/>
          </a:xfrm>
        </p:spPr>
      </p:pic>
      <p:pic>
        <p:nvPicPr>
          <p:cNvPr id="11" name="Content Placeholder 10">
            <a:extLst>
              <a:ext uri="{FF2B5EF4-FFF2-40B4-BE49-F238E27FC236}">
                <a16:creationId xmlns:a16="http://schemas.microsoft.com/office/drawing/2014/main" id="{BE2D257D-4FD6-40DF-9383-81C3A15E593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60738" y="1624954"/>
            <a:ext cx="5143500" cy="3810000"/>
          </a:xfrm>
        </p:spPr>
      </p:pic>
      <p:sp>
        <p:nvSpPr>
          <p:cNvPr id="12" name="TextBox 11">
            <a:extLst>
              <a:ext uri="{FF2B5EF4-FFF2-40B4-BE49-F238E27FC236}">
                <a16:creationId xmlns:a16="http://schemas.microsoft.com/office/drawing/2014/main" id="{58C7026A-0F50-4F6C-A751-76F4FB09B7E8}"/>
              </a:ext>
            </a:extLst>
          </p:cNvPr>
          <p:cNvSpPr txBox="1"/>
          <p:nvPr/>
        </p:nvSpPr>
        <p:spPr>
          <a:xfrm>
            <a:off x="649664" y="4507751"/>
            <a:ext cx="10876567" cy="2031325"/>
          </a:xfrm>
          <a:prstGeom prst="rect">
            <a:avLst/>
          </a:prstGeom>
          <a:noFill/>
        </p:spPr>
        <p:txBody>
          <a:bodyPr wrap="none" rtlCol="0">
            <a:spAutoFit/>
          </a:bodyPr>
          <a:lstStyle/>
          <a:p>
            <a:r>
              <a:rPr lang="en-US" dirty="0"/>
              <a:t>Predictable direction</a:t>
            </a:r>
          </a:p>
          <a:p>
            <a:r>
              <a:rPr lang="en-US" dirty="0"/>
              <a:t>Predictable planet existence</a:t>
            </a:r>
          </a:p>
          <a:p>
            <a:r>
              <a:rPr lang="en-US" dirty="0"/>
              <a:t>Predictable moment</a:t>
            </a:r>
          </a:p>
          <a:p>
            <a:r>
              <a:rPr lang="en-US" dirty="0"/>
              <a:t>Requires much less power</a:t>
            </a:r>
          </a:p>
          <a:p>
            <a:r>
              <a:rPr lang="en-US" dirty="0"/>
              <a:t>May be solar light modulation</a:t>
            </a:r>
          </a:p>
          <a:p>
            <a:r>
              <a:rPr lang="en-US" dirty="0"/>
              <a:t>&lt;</a:t>
            </a:r>
            <a:r>
              <a:rPr lang="ru-RU" dirty="0"/>
              <a:t>После массы оптимистичных допущений у автора там вообще Великое Кольцо получается за </a:t>
            </a:r>
            <a:r>
              <a:rPr lang="en-US" dirty="0"/>
              <a:t>~100 </a:t>
            </a:r>
            <a:r>
              <a:rPr lang="ru-RU" dirty="0"/>
              <a:t>тыс лет</a:t>
            </a:r>
            <a:r>
              <a:rPr lang="en-US" dirty="0"/>
              <a:t>&gt;</a:t>
            </a:r>
          </a:p>
          <a:p>
            <a:r>
              <a:rPr lang="en-US" dirty="0"/>
              <a:t>Questionable conclusion, but rather solid idea</a:t>
            </a:r>
          </a:p>
        </p:txBody>
      </p:sp>
    </p:spTree>
    <p:extLst>
      <p:ext uri="{BB962C8B-B14F-4D97-AF65-F5344CB8AC3E}">
        <p14:creationId xmlns:p14="http://schemas.microsoft.com/office/powerpoint/2010/main" val="2650667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ctrTitle"/>
          </p:nvPr>
        </p:nvSpPr>
        <p:spPr/>
        <p:txBody>
          <a:bodyPr/>
          <a:lstStyle/>
          <a:p>
            <a:pPr algn="ctr"/>
            <a:r>
              <a:rPr lang="en-US" dirty="0"/>
              <a:t>Exoplanets</a:t>
            </a:r>
          </a:p>
        </p:txBody>
      </p:sp>
    </p:spTree>
    <p:extLst>
      <p:ext uri="{BB962C8B-B14F-4D97-AF65-F5344CB8AC3E}">
        <p14:creationId xmlns:p14="http://schemas.microsoft.com/office/powerpoint/2010/main" val="62757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ru-RU" dirty="0"/>
              <a:t>Пятый </a:t>
            </a:r>
            <a:r>
              <a:rPr lang="ru-RU" strike="sngStrike" dirty="0"/>
              <a:t>элемент</a:t>
            </a:r>
            <a:r>
              <a:rPr lang="ru-RU" dirty="0"/>
              <a:t> метод</a:t>
            </a:r>
            <a:endParaRPr lang="en-US" dirty="0"/>
          </a:p>
        </p:txBody>
      </p:sp>
      <p:sp>
        <p:nvSpPr>
          <p:cNvPr id="13" name="TextBox 12">
            <a:extLst>
              <a:ext uri="{FF2B5EF4-FFF2-40B4-BE49-F238E27FC236}">
                <a16:creationId xmlns:a16="http://schemas.microsoft.com/office/drawing/2014/main" id="{B3EF627D-8659-41BE-9487-498FF3D00FB4}"/>
              </a:ext>
            </a:extLst>
          </p:cNvPr>
          <p:cNvSpPr txBox="1"/>
          <p:nvPr/>
        </p:nvSpPr>
        <p:spPr>
          <a:xfrm>
            <a:off x="1027522" y="1690688"/>
            <a:ext cx="10444899" cy="3477875"/>
          </a:xfrm>
          <a:prstGeom prst="rect">
            <a:avLst/>
          </a:prstGeom>
          <a:noFill/>
        </p:spPr>
        <p:txBody>
          <a:bodyPr wrap="square" rtlCol="0">
            <a:spAutoFit/>
          </a:bodyPr>
          <a:lstStyle/>
          <a:p>
            <a:r>
              <a:rPr lang="en-US" sz="2800" dirty="0">
                <a:solidFill>
                  <a:schemeClr val="bg1"/>
                </a:solidFill>
              </a:rPr>
              <a:t>Five primary methods of exoplanet discovery as of 2017:</a:t>
            </a:r>
          </a:p>
          <a:p>
            <a:pPr marL="285750" indent="-285750">
              <a:buFont typeface="Arial" panose="020B0604020202020204" pitchFamily="34" charset="0"/>
              <a:buChar char="•"/>
            </a:pPr>
            <a:r>
              <a:rPr lang="en-US" sz="2800" dirty="0"/>
              <a:t>Transit: 2900</a:t>
            </a:r>
          </a:p>
          <a:p>
            <a:pPr marL="285750" indent="-285750">
              <a:buFont typeface="Arial" panose="020B0604020202020204" pitchFamily="34" charset="0"/>
              <a:buChar char="•"/>
            </a:pPr>
            <a:r>
              <a:rPr lang="en-US" sz="2800" dirty="0"/>
              <a:t>Radial Velocity: 669</a:t>
            </a:r>
          </a:p>
          <a:p>
            <a:pPr marL="285750" indent="-285750">
              <a:buFont typeface="Arial" panose="020B0604020202020204" pitchFamily="34" charset="0"/>
              <a:buChar char="•"/>
            </a:pPr>
            <a:r>
              <a:rPr lang="en-US" sz="2800" dirty="0"/>
              <a:t>Microlensing: 54</a:t>
            </a:r>
          </a:p>
          <a:p>
            <a:pPr marL="285750" indent="-285750">
              <a:buFont typeface="Arial" panose="020B0604020202020204" pitchFamily="34" charset="0"/>
              <a:buChar char="•"/>
            </a:pPr>
            <a:r>
              <a:rPr lang="en-US" sz="2800" dirty="0"/>
              <a:t>Direct Imaging: 44</a:t>
            </a:r>
          </a:p>
          <a:p>
            <a:pPr marL="285750" indent="-285750">
              <a:buFont typeface="Arial" panose="020B0604020202020204" pitchFamily="34" charset="0"/>
              <a:buChar char="•"/>
            </a:pPr>
            <a:r>
              <a:rPr lang="el-GR" sz="2800" dirty="0"/>
              <a:t>Σ</a:t>
            </a:r>
            <a:r>
              <a:rPr lang="en-US" sz="2800" dirty="0"/>
              <a:t> other: 39</a:t>
            </a:r>
          </a:p>
          <a:p>
            <a:endParaRPr lang="en-US" sz="2800" dirty="0"/>
          </a:p>
          <a:p>
            <a:r>
              <a:rPr lang="en-US" dirty="0"/>
              <a:t>[per </a:t>
            </a:r>
            <a:r>
              <a:rPr lang="en-US" dirty="0">
                <a:hlinkClick r:id="rId2"/>
              </a:rPr>
              <a:t>https://exoplanetarchive.ipac.caltech.edu/docs/counts_detail.html</a:t>
            </a:r>
            <a:r>
              <a:rPr lang="en-US" dirty="0"/>
              <a:t> ]</a:t>
            </a:r>
          </a:p>
        </p:txBody>
      </p:sp>
    </p:spTree>
    <p:extLst>
      <p:ext uri="{BB962C8B-B14F-4D97-AF65-F5344CB8AC3E}">
        <p14:creationId xmlns:p14="http://schemas.microsoft.com/office/powerpoint/2010/main" val="2371726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18255"/>
            <a:ext cx="10515600" cy="1325563"/>
          </a:xfrm>
        </p:spPr>
        <p:txBody>
          <a:bodyPr/>
          <a:lstStyle/>
          <a:p>
            <a:pPr algn="ctr"/>
            <a:r>
              <a:rPr lang="ru-RU" dirty="0"/>
              <a:t>Пятый </a:t>
            </a:r>
            <a:r>
              <a:rPr lang="ru-RU" strike="sngStrike" dirty="0"/>
              <a:t>элемент</a:t>
            </a:r>
            <a:r>
              <a:rPr lang="ru-RU" dirty="0"/>
              <a:t> метод</a:t>
            </a:r>
            <a:endParaRPr lang="en-US" dirty="0"/>
          </a:p>
        </p:txBody>
      </p:sp>
      <p:pic>
        <p:nvPicPr>
          <p:cNvPr id="9" name="Content Placeholder 8">
            <a:extLst>
              <a:ext uri="{FF2B5EF4-FFF2-40B4-BE49-F238E27FC236}">
                <a16:creationId xmlns:a16="http://schemas.microsoft.com/office/drawing/2014/main" id="{E13BD94A-2031-47FD-A299-4516D7BD8A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7860" y="1343818"/>
            <a:ext cx="6416280" cy="4931098"/>
          </a:xfrm>
        </p:spPr>
      </p:pic>
    </p:spTree>
    <p:extLst>
      <p:ext uri="{BB962C8B-B14F-4D97-AF65-F5344CB8AC3E}">
        <p14:creationId xmlns:p14="http://schemas.microsoft.com/office/powerpoint/2010/main" val="76118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White Dwarf</a:t>
            </a:r>
          </a:p>
        </p:txBody>
      </p:sp>
      <p:pic>
        <p:nvPicPr>
          <p:cNvPr id="14" name="Content Placeholder 13">
            <a:extLst>
              <a:ext uri="{FF2B5EF4-FFF2-40B4-BE49-F238E27FC236}">
                <a16:creationId xmlns:a16="http://schemas.microsoft.com/office/drawing/2014/main" id="{91883732-CA82-4E99-AD30-54D113B3EE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36720"/>
            <a:ext cx="5801784" cy="4351338"/>
          </a:xfrm>
        </p:spPr>
      </p:pic>
      <p:sp>
        <p:nvSpPr>
          <p:cNvPr id="12" name="TextBox 11">
            <a:extLst>
              <a:ext uri="{FF2B5EF4-FFF2-40B4-BE49-F238E27FC236}">
                <a16:creationId xmlns:a16="http://schemas.microsoft.com/office/drawing/2014/main" id="{A088F7B2-321D-4E76-BC3C-036A51D072B2}"/>
              </a:ext>
            </a:extLst>
          </p:cNvPr>
          <p:cNvSpPr txBox="1"/>
          <p:nvPr/>
        </p:nvSpPr>
        <p:spPr>
          <a:xfrm>
            <a:off x="838200" y="5899215"/>
            <a:ext cx="5896259" cy="276999"/>
          </a:xfrm>
          <a:prstGeom prst="rect">
            <a:avLst/>
          </a:prstGeom>
          <a:noFill/>
        </p:spPr>
        <p:txBody>
          <a:bodyPr wrap="square" rtlCol="0">
            <a:spAutoFit/>
          </a:bodyPr>
          <a:lstStyle/>
          <a:p>
            <a:r>
              <a:rPr lang="en-US" sz="1200" dirty="0"/>
              <a:t>Credit: </a:t>
            </a:r>
            <a:r>
              <a:rPr lang="en-US" sz="1200" dirty="0">
                <a:hlinkClick r:id="rId3"/>
              </a:rPr>
              <a:t>http://www.astronomy.ohio-state.edu/~pogge/Ast162/Unit3/extreme.html</a:t>
            </a:r>
            <a:r>
              <a:rPr lang="en-US" sz="1200" dirty="0"/>
              <a:t> </a:t>
            </a:r>
          </a:p>
        </p:txBody>
      </p:sp>
      <p:sp>
        <p:nvSpPr>
          <p:cNvPr id="13" name="TextBox 12">
            <a:extLst>
              <a:ext uri="{FF2B5EF4-FFF2-40B4-BE49-F238E27FC236}">
                <a16:creationId xmlns:a16="http://schemas.microsoft.com/office/drawing/2014/main" id="{B3EF627D-8659-41BE-9487-498FF3D00FB4}"/>
              </a:ext>
            </a:extLst>
          </p:cNvPr>
          <p:cNvSpPr txBox="1"/>
          <p:nvPr/>
        </p:nvSpPr>
        <p:spPr>
          <a:xfrm>
            <a:off x="7060676" y="1436720"/>
            <a:ext cx="476956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Remnant of main of low-mass star</a:t>
            </a:r>
          </a:p>
          <a:p>
            <a:pPr marL="285750" indent="-285750">
              <a:buFont typeface="Arial" panose="020B0604020202020204" pitchFamily="34" charset="0"/>
              <a:buChar char="•"/>
            </a:pPr>
            <a:r>
              <a:rPr lang="en-US" dirty="0"/>
              <a:t>Made of electron degenerate matter</a:t>
            </a:r>
          </a:p>
          <a:p>
            <a:pPr marL="285750" indent="-285750">
              <a:buFont typeface="Arial" panose="020B0604020202020204" pitchFamily="34" charset="0"/>
              <a:buChar char="•"/>
            </a:pPr>
            <a:r>
              <a:rPr lang="en-US" dirty="0"/>
              <a:t>Density 10</a:t>
            </a:r>
            <a:r>
              <a:rPr lang="en-US" baseline="30000" dirty="0"/>
              <a:t>5</a:t>
            </a:r>
            <a:r>
              <a:rPr lang="en-US" dirty="0"/>
              <a:t>-10</a:t>
            </a:r>
            <a:r>
              <a:rPr lang="en-US" baseline="30000" dirty="0"/>
              <a:t>6</a:t>
            </a:r>
            <a:r>
              <a:rPr lang="en-US" dirty="0"/>
              <a:t> g/cm</a:t>
            </a:r>
            <a:r>
              <a:rPr lang="en-US" baseline="30000" dirty="0"/>
              <a:t>3</a:t>
            </a:r>
          </a:p>
          <a:p>
            <a:pPr marL="285750" indent="-285750">
              <a:buFont typeface="Arial" panose="020B0604020202020204" pitchFamily="34" charset="0"/>
              <a:buChar char="•"/>
            </a:pPr>
            <a:r>
              <a:rPr lang="en-US" dirty="0"/>
              <a:t>T</a:t>
            </a:r>
            <a:r>
              <a:rPr lang="en-US" baseline="-25000" dirty="0"/>
              <a:t>surface</a:t>
            </a:r>
            <a:r>
              <a:rPr lang="en-US" dirty="0"/>
              <a:t> = 5,000-20,000 K</a:t>
            </a:r>
          </a:p>
        </p:txBody>
      </p:sp>
    </p:spTree>
    <p:extLst>
      <p:ext uri="{BB962C8B-B14F-4D97-AF65-F5344CB8AC3E}">
        <p14:creationId xmlns:p14="http://schemas.microsoft.com/office/powerpoint/2010/main" val="3170724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Why is it cool?</a:t>
            </a:r>
          </a:p>
        </p:txBody>
      </p:sp>
      <p:pic>
        <p:nvPicPr>
          <p:cNvPr id="11" name="Content Placeholder 10">
            <a:extLst>
              <a:ext uri="{FF2B5EF4-FFF2-40B4-BE49-F238E27FC236}">
                <a16:creationId xmlns:a16="http://schemas.microsoft.com/office/drawing/2014/main" id="{5A5E2F4F-65FD-4BF1-8F1D-D5E7CBB8FEA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325563"/>
            <a:ext cx="3352740" cy="4351338"/>
          </a:xfrm>
        </p:spPr>
      </p:pic>
      <p:sp>
        <p:nvSpPr>
          <p:cNvPr id="12" name="TextBox 11">
            <a:extLst>
              <a:ext uri="{FF2B5EF4-FFF2-40B4-BE49-F238E27FC236}">
                <a16:creationId xmlns:a16="http://schemas.microsoft.com/office/drawing/2014/main" id="{A088F7B2-321D-4E76-BC3C-036A51D072B2}"/>
              </a:ext>
            </a:extLst>
          </p:cNvPr>
          <p:cNvSpPr txBox="1"/>
          <p:nvPr/>
        </p:nvSpPr>
        <p:spPr>
          <a:xfrm>
            <a:off x="762786" y="5797485"/>
            <a:ext cx="3930500" cy="369332"/>
          </a:xfrm>
          <a:prstGeom prst="rect">
            <a:avLst/>
          </a:prstGeom>
          <a:noFill/>
        </p:spPr>
        <p:txBody>
          <a:bodyPr wrap="none" rtlCol="0">
            <a:spAutoFit/>
          </a:bodyPr>
          <a:lstStyle/>
          <a:p>
            <a:r>
              <a:rPr lang="en-US" dirty="0"/>
              <a:t>Credit: Mark A. Garlick / space-art.co.uk</a:t>
            </a:r>
          </a:p>
        </p:txBody>
      </p:sp>
      <p:sp>
        <p:nvSpPr>
          <p:cNvPr id="5" name="TextBox 4">
            <a:extLst>
              <a:ext uri="{FF2B5EF4-FFF2-40B4-BE49-F238E27FC236}">
                <a16:creationId xmlns:a16="http://schemas.microsoft.com/office/drawing/2014/main" id="{1735F62B-947D-4379-B7EF-C6AE785AABC4}"/>
              </a:ext>
            </a:extLst>
          </p:cNvPr>
          <p:cNvSpPr txBox="1"/>
          <p:nvPr/>
        </p:nvSpPr>
        <p:spPr>
          <a:xfrm>
            <a:off x="5288437" y="1325563"/>
            <a:ext cx="6240543" cy="4031873"/>
          </a:xfrm>
          <a:prstGeom prst="rect">
            <a:avLst/>
          </a:prstGeom>
          <a:noFill/>
        </p:spPr>
        <p:txBody>
          <a:bodyPr wrap="square" rtlCol="0">
            <a:spAutoFit/>
          </a:bodyPr>
          <a:lstStyle/>
          <a:p>
            <a:r>
              <a:rPr lang="en-US" sz="1600" dirty="0"/>
              <a:t>White dwarfs, it seems, </a:t>
            </a:r>
            <a:r>
              <a:rPr lang="en-US" sz="1600" b="1" dirty="0">
                <a:solidFill>
                  <a:schemeClr val="bg1"/>
                </a:solidFill>
              </a:rPr>
              <a:t>do</a:t>
            </a:r>
            <a:r>
              <a:rPr lang="en-US" sz="1600" dirty="0"/>
              <a:t> have planets – or the remnants thereof</a:t>
            </a:r>
            <a:r>
              <a:rPr lang="ru-RU" sz="1600" dirty="0"/>
              <a:t>.</a:t>
            </a:r>
          </a:p>
          <a:p>
            <a:endParaRPr lang="ru-RU" sz="1600" dirty="0"/>
          </a:p>
          <a:p>
            <a:r>
              <a:rPr lang="en-US" sz="1600" dirty="0"/>
              <a:t>Those do fall into dwarf’s atmospheres – and thus reveal themselves spectroscopically.</a:t>
            </a:r>
          </a:p>
          <a:p>
            <a:endParaRPr lang="en-US" sz="1600" dirty="0"/>
          </a:p>
          <a:p>
            <a:r>
              <a:rPr lang="en-US" sz="1600" dirty="0"/>
              <a:t>This lets one discover new planets – and study their chemistry.</a:t>
            </a:r>
          </a:p>
          <a:p>
            <a:endParaRPr lang="en-US" sz="1600" dirty="0"/>
          </a:p>
          <a:p>
            <a:r>
              <a:rPr lang="en-US" sz="1600" dirty="0"/>
              <a:t>The method, “…came literally out of the blue -- absolutely no one thought of it until after it was already observationally successful. …”</a:t>
            </a:r>
          </a:p>
          <a:p>
            <a:endParaRPr lang="en-US" sz="1600" dirty="0"/>
          </a:p>
          <a:p>
            <a:r>
              <a:rPr lang="en-US" sz="1600" dirty="0"/>
              <a:t>“The first observational evidence of the existence of an extrasolar planetary system around a white dwarf, and indeed around any star other than the Sun, occurred 100 years ago &lt;…&gt; But the proper interpretation of van </a:t>
            </a:r>
            <a:r>
              <a:rPr lang="en-US" sz="1600" dirty="0" err="1"/>
              <a:t>Maanen’s</a:t>
            </a:r>
            <a:r>
              <a:rPr lang="en-US" sz="1600" dirty="0"/>
              <a:t> spectroscopic data -- that we now know indicate the existence of a planetary system surrounding this white dwarf &lt;…&gt; --  came only 90 or so years later…”</a:t>
            </a:r>
          </a:p>
        </p:txBody>
      </p:sp>
    </p:spTree>
    <p:extLst>
      <p:ext uri="{BB962C8B-B14F-4D97-AF65-F5344CB8AC3E}">
        <p14:creationId xmlns:p14="http://schemas.microsoft.com/office/powerpoint/2010/main" val="3180408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9BEB3A-A574-43F9-867D-38FA3E9AF7C4}"/>
              </a:ext>
            </a:extLst>
          </p:cNvPr>
          <p:cNvSpPr>
            <a:spLocks noGrp="1"/>
          </p:cNvSpPr>
          <p:nvPr>
            <p:ph type="title"/>
          </p:nvPr>
        </p:nvSpPr>
        <p:spPr>
          <a:xfrm>
            <a:off x="838199" y="0"/>
            <a:ext cx="10515600" cy="1325563"/>
          </a:xfrm>
        </p:spPr>
        <p:txBody>
          <a:bodyPr/>
          <a:lstStyle/>
          <a:p>
            <a:pPr algn="ctr"/>
            <a:r>
              <a:rPr lang="en-US" dirty="0"/>
              <a:t>Some Results</a:t>
            </a:r>
          </a:p>
        </p:txBody>
      </p:sp>
      <p:sp>
        <p:nvSpPr>
          <p:cNvPr id="6" name="TextBox 5">
            <a:extLst>
              <a:ext uri="{FF2B5EF4-FFF2-40B4-BE49-F238E27FC236}">
                <a16:creationId xmlns:a16="http://schemas.microsoft.com/office/drawing/2014/main" id="{6F096704-0BDA-4A29-A540-4BFEFE61D340}"/>
              </a:ext>
            </a:extLst>
          </p:cNvPr>
          <p:cNvSpPr txBox="1"/>
          <p:nvPr/>
        </p:nvSpPr>
        <p:spPr>
          <a:xfrm>
            <a:off x="604493" y="1325563"/>
            <a:ext cx="10983011" cy="5078313"/>
          </a:xfrm>
          <a:prstGeom prst="rect">
            <a:avLst/>
          </a:prstGeom>
          <a:noFill/>
        </p:spPr>
        <p:txBody>
          <a:bodyPr wrap="square" rtlCol="0">
            <a:spAutoFit/>
          </a:bodyPr>
          <a:lstStyle/>
          <a:p>
            <a:r>
              <a:rPr lang="en-US" sz="1350" b="1" dirty="0">
                <a:solidFill>
                  <a:schemeClr val="bg1"/>
                </a:solidFill>
              </a:rPr>
              <a:t>GD 362: a white dwarf with 17 identified elements</a:t>
            </a:r>
          </a:p>
          <a:p>
            <a:r>
              <a:rPr lang="en-US" sz="1350" dirty="0"/>
              <a:t>To date, the king of the polluted white dwarfs is GD 362 with 15 heavy elements plus H and He &lt;…&gt;. These elements include strontium (Sr) and scandium (Sc) that, in the Sun, are down in abundance by a factor of a billion compared to the dominant element hydrogen.</a:t>
            </a:r>
          </a:p>
          <a:p>
            <a:endParaRPr lang="en-US" sz="1350" dirty="0"/>
          </a:p>
          <a:p>
            <a:r>
              <a:rPr lang="en-US" sz="1350" b="1" dirty="0">
                <a:solidFill>
                  <a:schemeClr val="bg1"/>
                </a:solidFill>
              </a:rPr>
              <a:t>GD 61: evidence for a wet planetesimal </a:t>
            </a:r>
          </a:p>
          <a:p>
            <a:r>
              <a:rPr lang="en-US" sz="1350" dirty="0"/>
              <a:t>&lt;&gt; according to the analysis by </a:t>
            </a:r>
            <a:r>
              <a:rPr lang="en-US" sz="1350" dirty="0" err="1"/>
              <a:t>Farihi</a:t>
            </a:r>
            <a:r>
              <a:rPr lang="en-US" sz="1350" dirty="0"/>
              <a:t> et al (2013), the accreted planetesimal is especially rich in oxygen. The excess oxygen can be accounted for if the parent body was originally composed of 26% water by mass.</a:t>
            </a:r>
          </a:p>
          <a:p>
            <a:endParaRPr lang="en-US" sz="1350" dirty="0"/>
          </a:p>
          <a:p>
            <a:r>
              <a:rPr lang="en-US" sz="1350" b="1" dirty="0">
                <a:solidFill>
                  <a:schemeClr val="bg1"/>
                </a:solidFill>
              </a:rPr>
              <a:t>NLTT 43806: evidence for an extrasolar planetary lithosphere? </a:t>
            </a:r>
          </a:p>
          <a:p>
            <a:r>
              <a:rPr lang="en-US" sz="1350" dirty="0"/>
              <a:t>&lt;…&gt;  Zuckerman et al (2011) found that the body accreted onto NLTT 43806 was aluminum and calcium-rich, and iron-poor. They compared the relative abundances of Al and eight other heavy elements seen in NLTT 43806 with the elemental composition of bulk Earth, with simulated extrasolar rocky planets, with solar system meteorites, with the atmospheric compositions of other polluted white dwarfs, and with the outer layers of the Moon and Earth. The best agreement was found with a model that involves accretion of a mixture of terrestrial crust and upper mantle material onto NLTT 43806.</a:t>
            </a:r>
          </a:p>
          <a:p>
            <a:endParaRPr lang="en-US" sz="1350" dirty="0"/>
          </a:p>
          <a:p>
            <a:r>
              <a:rPr lang="en-US" sz="1350" b="1" dirty="0">
                <a:solidFill>
                  <a:schemeClr val="bg1"/>
                </a:solidFill>
              </a:rPr>
              <a:t>WD 1145+017: observations of an asteroid being torn apart in real time</a:t>
            </a:r>
          </a:p>
          <a:p>
            <a:r>
              <a:rPr lang="en-US" sz="1350" dirty="0" err="1"/>
              <a:t>Vanderberg</a:t>
            </a:r>
            <a:r>
              <a:rPr lang="en-US" sz="1350" dirty="0"/>
              <a:t> et al (2015) noted dips in the optical brightness of the white dwarf with periods ranging from 4.5 to 4.9 hours. They attributed these dips to the passage between Earth and the star of several chunks of material from a broken-up planetesimal. Independently, Xu et al (2016) identified 11 heavy elements in absorption either in the photosphere or a gaseous orbiting disk or both. The gaseous material has the wide velocity dispersion of ~300 km/s that is difficult to explain with any simple kinematic model. Both the broadband and the spectral line absorptions change noticeably with time</a:t>
            </a:r>
          </a:p>
          <a:p>
            <a:endParaRPr lang="en-US" sz="1350" dirty="0"/>
          </a:p>
          <a:p>
            <a:r>
              <a:rPr lang="en-US" sz="1350" b="1" dirty="0">
                <a:solidFill>
                  <a:schemeClr val="bg1"/>
                </a:solidFill>
              </a:rPr>
              <a:t>SDSS J1043+0855: evidence for a differentiated, rocky, carbonate-containing body?</a:t>
            </a:r>
          </a:p>
          <a:p>
            <a:r>
              <a:rPr lang="en-US" sz="1350" dirty="0" err="1"/>
              <a:t>Melis</a:t>
            </a:r>
            <a:r>
              <a:rPr lang="en-US" sz="1350" dirty="0"/>
              <a:t> &amp; Dufour (2017) describe material accreted onto this white dwarf as rocky and iron-poor, but containing substantial quantities of carbon. They consider the accreted material to come from the outer layers of a differentiated object similar perhaps to NLTT 43806 &lt;…&gt;, but noting that, for SDSS J1043+0855, the carbon might indicate the presence of calcium carbonates in the accreted parent body.</a:t>
            </a:r>
          </a:p>
        </p:txBody>
      </p:sp>
    </p:spTree>
    <p:extLst>
      <p:ext uri="{BB962C8B-B14F-4D97-AF65-F5344CB8AC3E}">
        <p14:creationId xmlns:p14="http://schemas.microsoft.com/office/powerpoint/2010/main" val="1957548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33A50A-0668-4BC8-961F-F6F3F82C5BD6}"/>
              </a:ext>
            </a:extLst>
          </p:cNvPr>
          <p:cNvSpPr>
            <a:spLocks noGrp="1"/>
          </p:cNvSpPr>
          <p:nvPr>
            <p:ph type="title"/>
          </p:nvPr>
        </p:nvSpPr>
        <p:spPr>
          <a:xfrm>
            <a:off x="838199" y="20660"/>
            <a:ext cx="10515600" cy="1325563"/>
          </a:xfrm>
        </p:spPr>
        <p:txBody>
          <a:bodyPr/>
          <a:lstStyle/>
          <a:p>
            <a:pPr algn="ctr"/>
            <a:r>
              <a:rPr lang="en-US" dirty="0"/>
              <a:t>Planets Beyond Our Galaxy</a:t>
            </a:r>
          </a:p>
        </p:txBody>
      </p:sp>
      <p:pic>
        <p:nvPicPr>
          <p:cNvPr id="12" name="Content Placeholder 11">
            <a:extLst>
              <a:ext uri="{FF2B5EF4-FFF2-40B4-BE49-F238E27FC236}">
                <a16:creationId xmlns:a16="http://schemas.microsoft.com/office/drawing/2014/main" id="{74067ABD-61B2-4719-9588-447673651B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0159" y="1825625"/>
            <a:ext cx="8511681" cy="4351338"/>
          </a:xfrm>
        </p:spPr>
      </p:pic>
    </p:spTree>
    <p:extLst>
      <p:ext uri="{BB962C8B-B14F-4D97-AF65-F5344CB8AC3E}">
        <p14:creationId xmlns:p14="http://schemas.microsoft.com/office/powerpoint/2010/main" val="610267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33A50A-0668-4BC8-961F-F6F3F82C5BD6}"/>
              </a:ext>
            </a:extLst>
          </p:cNvPr>
          <p:cNvSpPr>
            <a:spLocks noGrp="1"/>
          </p:cNvSpPr>
          <p:nvPr>
            <p:ph type="title"/>
          </p:nvPr>
        </p:nvSpPr>
        <p:spPr>
          <a:xfrm>
            <a:off x="838200" y="0"/>
            <a:ext cx="10515600" cy="1325563"/>
          </a:xfrm>
        </p:spPr>
        <p:txBody>
          <a:bodyPr/>
          <a:lstStyle/>
          <a:p>
            <a:pPr algn="ctr"/>
            <a:r>
              <a:rPr lang="en-US" dirty="0"/>
              <a:t>Gravitational Lens? Microlensing?</a:t>
            </a:r>
          </a:p>
        </p:txBody>
      </p:sp>
      <p:pic>
        <p:nvPicPr>
          <p:cNvPr id="13" name="Content Placeholder 12">
            <a:extLst>
              <a:ext uri="{FF2B5EF4-FFF2-40B4-BE49-F238E27FC236}">
                <a16:creationId xmlns:a16="http://schemas.microsoft.com/office/drawing/2014/main" id="{A0695356-8C4A-482A-B947-D71412DFE38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3065823"/>
            <a:ext cx="5181600" cy="3423739"/>
          </a:xfrm>
        </p:spPr>
      </p:pic>
      <p:pic>
        <p:nvPicPr>
          <p:cNvPr id="11" name="Content Placeholder 10">
            <a:extLst>
              <a:ext uri="{FF2B5EF4-FFF2-40B4-BE49-F238E27FC236}">
                <a16:creationId xmlns:a16="http://schemas.microsoft.com/office/drawing/2014/main" id="{ED8194E1-71A0-402E-86A5-77982A1AF9F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1449511"/>
            <a:ext cx="5700703" cy="5040051"/>
          </a:xfrm>
        </p:spPr>
      </p:pic>
      <p:pic>
        <p:nvPicPr>
          <p:cNvPr id="15" name="Picture 14">
            <a:extLst>
              <a:ext uri="{FF2B5EF4-FFF2-40B4-BE49-F238E27FC236}">
                <a16:creationId xmlns:a16="http://schemas.microsoft.com/office/drawing/2014/main" id="{07C86593-BBD7-4616-909B-442A05B83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351322"/>
            <a:ext cx="4082145" cy="1714501"/>
          </a:xfrm>
          <a:prstGeom prst="rect">
            <a:avLst/>
          </a:prstGeom>
        </p:spPr>
      </p:pic>
    </p:spTree>
    <p:extLst>
      <p:ext uri="{BB962C8B-B14F-4D97-AF65-F5344CB8AC3E}">
        <p14:creationId xmlns:p14="http://schemas.microsoft.com/office/powerpoint/2010/main" val="22130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ctrTitle"/>
          </p:nvPr>
        </p:nvSpPr>
        <p:spPr/>
        <p:txBody>
          <a:bodyPr/>
          <a:lstStyle/>
          <a:p>
            <a:pPr algn="ctr"/>
            <a:r>
              <a:rPr lang="en-US" dirty="0"/>
              <a:t>Part 1. Interstellar Overdrive</a:t>
            </a:r>
          </a:p>
        </p:txBody>
      </p:sp>
      <p:sp>
        <p:nvSpPr>
          <p:cNvPr id="3" name="Subtitle 2">
            <a:extLst>
              <a:ext uri="{FF2B5EF4-FFF2-40B4-BE49-F238E27FC236}">
                <a16:creationId xmlns:a16="http://schemas.microsoft.com/office/drawing/2014/main" id="{7D2A5223-409D-4ACD-8539-85C0CA04A5CD}"/>
              </a:ext>
            </a:extLst>
          </p:cNvPr>
          <p:cNvSpPr>
            <a:spLocks noGrp="1"/>
          </p:cNvSpPr>
          <p:nvPr>
            <p:ph type="subTitle" idx="1"/>
          </p:nvPr>
        </p:nvSpPr>
        <p:spPr/>
        <p:txBody>
          <a:bodyPr/>
          <a:lstStyle/>
          <a:p>
            <a:r>
              <a:rPr lang="ru-RU" dirty="0"/>
              <a:t>дела межзвёздные</a:t>
            </a:r>
            <a:endParaRPr lang="en-US" dirty="0"/>
          </a:p>
        </p:txBody>
      </p:sp>
    </p:spTree>
    <p:extLst>
      <p:ext uri="{BB962C8B-B14F-4D97-AF65-F5344CB8AC3E}">
        <p14:creationId xmlns:p14="http://schemas.microsoft.com/office/powerpoint/2010/main" val="3712923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33A50A-0668-4BC8-961F-F6F3F82C5BD6}"/>
              </a:ext>
            </a:extLst>
          </p:cNvPr>
          <p:cNvSpPr>
            <a:spLocks noGrp="1"/>
          </p:cNvSpPr>
          <p:nvPr>
            <p:ph type="title"/>
          </p:nvPr>
        </p:nvSpPr>
        <p:spPr>
          <a:xfrm>
            <a:off x="838199" y="20660"/>
            <a:ext cx="10515600" cy="1325563"/>
          </a:xfrm>
        </p:spPr>
        <p:txBody>
          <a:bodyPr/>
          <a:lstStyle/>
          <a:p>
            <a:pPr algn="ctr"/>
            <a:r>
              <a:rPr lang="en-US" dirty="0"/>
              <a:t>Planets Beyond Our Galaxy</a:t>
            </a:r>
          </a:p>
        </p:txBody>
      </p:sp>
      <p:pic>
        <p:nvPicPr>
          <p:cNvPr id="6" name="Content Placeholder 5">
            <a:extLst>
              <a:ext uri="{FF2B5EF4-FFF2-40B4-BE49-F238E27FC236}">
                <a16:creationId xmlns:a16="http://schemas.microsoft.com/office/drawing/2014/main" id="{F67B0F49-EF41-4859-A22C-5230E19505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753320"/>
            <a:ext cx="8428349" cy="4122783"/>
          </a:xfrm>
        </p:spPr>
      </p:pic>
      <p:sp>
        <p:nvSpPr>
          <p:cNvPr id="8" name="Arrow: Down 7">
            <a:extLst>
              <a:ext uri="{FF2B5EF4-FFF2-40B4-BE49-F238E27FC236}">
                <a16:creationId xmlns:a16="http://schemas.microsoft.com/office/drawing/2014/main" id="{F044006C-5D22-4B15-8143-6BD42F0184E7}"/>
              </a:ext>
            </a:extLst>
          </p:cNvPr>
          <p:cNvSpPr/>
          <p:nvPr/>
        </p:nvSpPr>
        <p:spPr>
          <a:xfrm rot="3139030">
            <a:off x="8118098" y="3099063"/>
            <a:ext cx="833472" cy="2424471"/>
          </a:xfrm>
          <a:prstGeom prst="downArrow">
            <a:avLst/>
          </a:prstGeom>
          <a:solidFill>
            <a:srgbClr val="00B05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2DEC10-C8C4-4348-83BC-C8B16421108E}"/>
              </a:ext>
            </a:extLst>
          </p:cNvPr>
          <p:cNvSpPr txBox="1"/>
          <p:nvPr/>
        </p:nvSpPr>
        <p:spPr>
          <a:xfrm>
            <a:off x="9436232" y="2317133"/>
            <a:ext cx="2347274" cy="923330"/>
          </a:xfrm>
          <a:prstGeom prst="rect">
            <a:avLst/>
          </a:prstGeom>
          <a:noFill/>
        </p:spPr>
        <p:txBody>
          <a:bodyPr wrap="square" rtlCol="0">
            <a:spAutoFit/>
          </a:bodyPr>
          <a:lstStyle/>
          <a:p>
            <a:r>
              <a:rPr lang="en-US" dirty="0"/>
              <a:t>2000 free-floating planets per main sequence star!</a:t>
            </a:r>
          </a:p>
        </p:txBody>
      </p:sp>
    </p:spTree>
    <p:extLst>
      <p:ext uri="{BB962C8B-B14F-4D97-AF65-F5344CB8AC3E}">
        <p14:creationId xmlns:p14="http://schemas.microsoft.com/office/powerpoint/2010/main" val="142562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6445017" y="79030"/>
            <a:ext cx="5560517" cy="1325563"/>
          </a:xfrm>
        </p:spPr>
        <p:txBody>
          <a:bodyPr>
            <a:normAutofit/>
          </a:bodyPr>
          <a:lstStyle/>
          <a:p>
            <a:pPr algn="ctr"/>
            <a:r>
              <a:rPr lang="en-US" sz="3600" dirty="0" err="1"/>
              <a:t>Oumauma</a:t>
            </a:r>
            <a:r>
              <a:rPr lang="en-US" sz="3600" dirty="0"/>
              <a:t>, the Interstellar Asteroid</a:t>
            </a:r>
          </a:p>
        </p:txBody>
      </p:sp>
      <p:sp>
        <p:nvSpPr>
          <p:cNvPr id="9" name="TextBox 8">
            <a:extLst>
              <a:ext uri="{FF2B5EF4-FFF2-40B4-BE49-F238E27FC236}">
                <a16:creationId xmlns:a16="http://schemas.microsoft.com/office/drawing/2014/main" id="{FB33FD37-C0D1-4B8E-9F6D-36178745AF54}"/>
              </a:ext>
            </a:extLst>
          </p:cNvPr>
          <p:cNvSpPr txBox="1"/>
          <p:nvPr/>
        </p:nvSpPr>
        <p:spPr>
          <a:xfrm>
            <a:off x="6526468" y="5373089"/>
            <a:ext cx="4812092" cy="369332"/>
          </a:xfrm>
          <a:prstGeom prst="rect">
            <a:avLst/>
          </a:prstGeom>
          <a:noFill/>
        </p:spPr>
        <p:txBody>
          <a:bodyPr wrap="square" rtlCol="0">
            <a:spAutoFit/>
          </a:bodyPr>
          <a:lstStyle/>
          <a:p>
            <a:r>
              <a:rPr lang="en-US" dirty="0"/>
              <a:t>Unprecedented spike of publications!</a:t>
            </a:r>
          </a:p>
        </p:txBody>
      </p:sp>
      <p:pic>
        <p:nvPicPr>
          <p:cNvPr id="6" name="Picture 5">
            <a:extLst>
              <a:ext uri="{FF2B5EF4-FFF2-40B4-BE49-F238E27FC236}">
                <a16:creationId xmlns:a16="http://schemas.microsoft.com/office/drawing/2014/main" id="{E1B2FF32-77A3-43F8-955E-222F36DD4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72" y="305677"/>
            <a:ext cx="5988007" cy="6099139"/>
          </a:xfrm>
          <a:prstGeom prst="rect">
            <a:avLst/>
          </a:prstGeom>
        </p:spPr>
      </p:pic>
      <p:pic>
        <p:nvPicPr>
          <p:cNvPr id="11" name="Picture 10">
            <a:extLst>
              <a:ext uri="{FF2B5EF4-FFF2-40B4-BE49-F238E27FC236}">
                <a16:creationId xmlns:a16="http://schemas.microsoft.com/office/drawing/2014/main" id="{9DEA7276-F2A0-4088-ABE6-DD12858F5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468" y="1404593"/>
            <a:ext cx="5285428" cy="3807160"/>
          </a:xfrm>
          <a:prstGeom prst="rect">
            <a:avLst/>
          </a:prstGeom>
        </p:spPr>
      </p:pic>
      <p:sp>
        <p:nvSpPr>
          <p:cNvPr id="7" name="TextBox 6">
            <a:extLst>
              <a:ext uri="{FF2B5EF4-FFF2-40B4-BE49-F238E27FC236}">
                <a16:creationId xmlns:a16="http://schemas.microsoft.com/office/drawing/2014/main" id="{5A3FA9FF-E405-40E3-9699-D5F7E7DBAF8B}"/>
              </a:ext>
            </a:extLst>
          </p:cNvPr>
          <p:cNvSpPr txBox="1"/>
          <p:nvPr/>
        </p:nvSpPr>
        <p:spPr>
          <a:xfrm>
            <a:off x="162169" y="6404816"/>
            <a:ext cx="6181643" cy="338554"/>
          </a:xfrm>
          <a:prstGeom prst="rect">
            <a:avLst/>
          </a:prstGeom>
          <a:noFill/>
        </p:spPr>
        <p:txBody>
          <a:bodyPr wrap="square" rtlCol="0">
            <a:spAutoFit/>
          </a:bodyPr>
          <a:lstStyle/>
          <a:p>
            <a:r>
              <a:rPr lang="en-US" sz="1600" dirty="0">
                <a:hlinkClick r:id="rId4"/>
              </a:rPr>
              <a:t>http://arxiv.org:443/find/all/1/all:+Oumuamua/0/1/0/all/0/1</a:t>
            </a:r>
            <a:endParaRPr lang="en-US" sz="1600" dirty="0"/>
          </a:p>
        </p:txBody>
      </p:sp>
    </p:spTree>
    <p:extLst>
      <p:ext uri="{BB962C8B-B14F-4D97-AF65-F5344CB8AC3E}">
        <p14:creationId xmlns:p14="http://schemas.microsoft.com/office/powerpoint/2010/main" val="35136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2356"/>
            <a:ext cx="10515600" cy="1325563"/>
          </a:xfrm>
        </p:spPr>
        <p:txBody>
          <a:bodyPr>
            <a:normAutofit/>
          </a:bodyPr>
          <a:lstStyle/>
          <a:p>
            <a:pPr algn="ctr"/>
            <a:r>
              <a:rPr lang="en-US" dirty="0" err="1"/>
              <a:t>Oumauma</a:t>
            </a:r>
            <a:r>
              <a:rPr lang="en-US" dirty="0"/>
              <a:t>, the Interstellar Asteroid</a:t>
            </a:r>
          </a:p>
        </p:txBody>
      </p:sp>
      <p:pic>
        <p:nvPicPr>
          <p:cNvPr id="5" name="Content Placeholder 4">
            <a:extLst>
              <a:ext uri="{FF2B5EF4-FFF2-40B4-BE49-F238E27FC236}">
                <a16:creationId xmlns:a16="http://schemas.microsoft.com/office/drawing/2014/main" id="{132DF89D-C496-432F-A6A5-0D4CD008B4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493" y="1480008"/>
            <a:ext cx="5563989" cy="3629320"/>
          </a:xfrm>
        </p:spPr>
      </p:pic>
      <p:sp>
        <p:nvSpPr>
          <p:cNvPr id="9" name="TextBox 8">
            <a:extLst>
              <a:ext uri="{FF2B5EF4-FFF2-40B4-BE49-F238E27FC236}">
                <a16:creationId xmlns:a16="http://schemas.microsoft.com/office/drawing/2014/main" id="{FB33FD37-C0D1-4B8E-9F6D-36178745AF54}"/>
              </a:ext>
            </a:extLst>
          </p:cNvPr>
          <p:cNvSpPr txBox="1"/>
          <p:nvPr/>
        </p:nvSpPr>
        <p:spPr>
          <a:xfrm>
            <a:off x="5972483" y="1412543"/>
            <a:ext cx="6084400" cy="4539704"/>
          </a:xfrm>
          <a:prstGeom prst="rect">
            <a:avLst/>
          </a:prstGeom>
          <a:noFill/>
        </p:spPr>
        <p:txBody>
          <a:bodyPr wrap="square" rtlCol="0">
            <a:spAutoFit/>
          </a:bodyPr>
          <a:lstStyle/>
          <a:p>
            <a:pPr marL="285750" indent="-285750">
              <a:buFont typeface="Arial" panose="020B0604020202020204" pitchFamily="34" charset="0"/>
              <a:buChar char="•"/>
            </a:pPr>
            <a:r>
              <a:rPr lang="en-US" sz="1700" dirty="0"/>
              <a:t>Average interstellar orbital speed 26.33±0.01 km/s</a:t>
            </a:r>
          </a:p>
          <a:p>
            <a:pPr marL="285750" indent="-285750">
              <a:buFont typeface="Arial" panose="020B0604020202020204" pitchFamily="34" charset="0"/>
              <a:buChar char="•"/>
            </a:pPr>
            <a:r>
              <a:rPr lang="fr-FR" sz="1700" dirty="0"/>
              <a:t>Dimensions 230 × 35 × 35 m </a:t>
            </a:r>
            <a:r>
              <a:rPr lang="en-US" sz="1700" dirty="0"/>
              <a:t>± </a:t>
            </a:r>
            <a:endParaRPr lang="fr-FR" sz="1700" dirty="0"/>
          </a:p>
          <a:p>
            <a:pPr marL="285750" indent="-285750">
              <a:buFont typeface="Arial" panose="020B0604020202020204" pitchFamily="34" charset="0"/>
              <a:buChar char="•"/>
            </a:pPr>
            <a:r>
              <a:rPr lang="fr-FR" sz="1700" dirty="0"/>
              <a:t>Rotation: </a:t>
            </a:r>
            <a:r>
              <a:rPr lang="fr-FR" sz="1700" b="1" dirty="0"/>
              <a:t>Tumbling (</a:t>
            </a:r>
            <a:r>
              <a:rPr lang="fr-FR" sz="1700" b="1" dirty="0" err="1"/>
              <a:t>chaotic</a:t>
            </a:r>
            <a:r>
              <a:rPr lang="fr-FR" sz="1700" b="1" dirty="0"/>
              <a:t>)</a:t>
            </a:r>
            <a:endParaRPr lang="fr-FR" sz="1700" dirty="0"/>
          </a:p>
          <a:p>
            <a:pPr marL="742950" lvl="1" indent="-285750">
              <a:buFont typeface="Arial" panose="020B0604020202020204" pitchFamily="34" charset="0"/>
              <a:buChar char="•"/>
            </a:pPr>
            <a:r>
              <a:rPr lang="en-US" sz="1700" dirty="0">
                <a:hlinkClick r:id="rId3"/>
              </a:rPr>
              <a:t>https://www.youtube.com/watch?v=L2o9eBl_Gzw</a:t>
            </a:r>
            <a:endParaRPr lang="ru-RU" sz="1700" dirty="0"/>
          </a:p>
          <a:p>
            <a:pPr marL="285750" indent="-285750">
              <a:buFont typeface="Arial" panose="020B0604020202020204" pitchFamily="34" charset="0"/>
              <a:buChar char="•"/>
            </a:pPr>
            <a:r>
              <a:rPr lang="en-US" sz="1700" dirty="0"/>
              <a:t>No cometary activity</a:t>
            </a:r>
          </a:p>
          <a:p>
            <a:pPr marL="285750" indent="-285750">
              <a:buFont typeface="Arial" panose="020B0604020202020204" pitchFamily="34" charset="0"/>
              <a:buChar char="•"/>
            </a:pPr>
            <a:r>
              <a:rPr lang="en-US" sz="1700" dirty="0"/>
              <a:t>No radio signals detected amidst (at least) two searches</a:t>
            </a:r>
            <a:endParaRPr lang="ru-RU" sz="1700" dirty="0"/>
          </a:p>
          <a:p>
            <a:pPr marL="285750" indent="-285750">
              <a:buFont typeface="Arial" panose="020B0604020202020204" pitchFamily="34" charset="0"/>
              <a:buChar char="•"/>
            </a:pPr>
            <a:r>
              <a:rPr lang="en-US" sz="1700" dirty="0"/>
              <a:t>Featureless spectra, no visible ice</a:t>
            </a:r>
          </a:p>
          <a:p>
            <a:pPr marL="285750" indent="-285750">
              <a:buFont typeface="Arial" panose="020B0604020202020204" pitchFamily="34" charset="0"/>
              <a:buChar char="•"/>
            </a:pPr>
            <a:r>
              <a:rPr lang="en-US" sz="1700" dirty="0"/>
              <a:t>Reddish in color, likely dark</a:t>
            </a:r>
          </a:p>
          <a:p>
            <a:pPr marL="285750" indent="-285750">
              <a:buFont typeface="Arial" panose="020B0604020202020204" pitchFamily="34" charset="0"/>
              <a:buChar char="•"/>
            </a:pPr>
            <a:r>
              <a:rPr lang="en-US" sz="1700" dirty="0"/>
              <a:t>Probably (?) rocky and darkened by space radiation</a:t>
            </a:r>
          </a:p>
          <a:p>
            <a:pPr marL="742950" lvl="1" indent="-285750">
              <a:buFont typeface="Arial" panose="020B0604020202020204" pitchFamily="34" charset="0"/>
              <a:buChar char="•"/>
            </a:pPr>
            <a:r>
              <a:rPr lang="en-US" sz="1700" dirty="0"/>
              <a:t>At least 600M years old</a:t>
            </a:r>
          </a:p>
          <a:p>
            <a:pPr marL="285750" indent="-285750">
              <a:buFont typeface="Arial" panose="020B0604020202020204" pitchFamily="34" charset="0"/>
              <a:buChar char="•"/>
            </a:pPr>
            <a:r>
              <a:rPr lang="en-US" sz="1700" dirty="0"/>
              <a:t>Appeared from direction of Lyra (≈ from Vega)</a:t>
            </a:r>
          </a:p>
          <a:p>
            <a:pPr marL="742950" lvl="1" indent="-285750">
              <a:buFont typeface="Arial" panose="020B0604020202020204" pitchFamily="34" charset="0"/>
              <a:buChar char="•"/>
            </a:pPr>
            <a:r>
              <a:rPr lang="en-US" sz="1700" dirty="0"/>
              <a:t>Per </a:t>
            </a:r>
            <a:r>
              <a:rPr lang="en-US" sz="1700" dirty="0">
                <a:hlinkClick r:id="rId4"/>
              </a:rPr>
              <a:t>https://arxiv.org/abs/1711.06618</a:t>
            </a:r>
            <a:r>
              <a:rPr lang="en-US" sz="1700" dirty="0"/>
              <a:t>, “the most probable candidate for the '</a:t>
            </a:r>
            <a:r>
              <a:rPr lang="en-US" sz="1700" dirty="0" err="1"/>
              <a:t>Oumuamua</a:t>
            </a:r>
            <a:r>
              <a:rPr lang="en-US" sz="1700" dirty="0"/>
              <a:t> parent stellar habitat is the star UCAC4 535-065571” (within 60 pc)</a:t>
            </a:r>
          </a:p>
          <a:p>
            <a:pPr marL="285750" indent="-285750">
              <a:buFont typeface="Arial" panose="020B0604020202020204" pitchFamily="34" charset="0"/>
              <a:buChar char="•"/>
            </a:pPr>
            <a:r>
              <a:rPr lang="en-US" sz="1700" dirty="0"/>
              <a:t>Possibly part of a planetary body broken apart by tidal forces</a:t>
            </a:r>
          </a:p>
          <a:p>
            <a:pPr marL="285750" indent="-285750">
              <a:buFont typeface="Arial" panose="020B0604020202020204" pitchFamily="34" charset="0"/>
              <a:buChar char="•"/>
            </a:pPr>
            <a:r>
              <a:rPr lang="en-US" sz="1700" dirty="0"/>
              <a:t>We may will see more – our detection capabilities grew to the right point only recently</a:t>
            </a:r>
          </a:p>
        </p:txBody>
      </p:sp>
      <p:sp>
        <p:nvSpPr>
          <p:cNvPr id="7" name="TextBox 6">
            <a:extLst>
              <a:ext uri="{FF2B5EF4-FFF2-40B4-BE49-F238E27FC236}">
                <a16:creationId xmlns:a16="http://schemas.microsoft.com/office/drawing/2014/main" id="{9933CB31-E479-478B-A246-8EBE32C1A500}"/>
              </a:ext>
            </a:extLst>
          </p:cNvPr>
          <p:cNvSpPr txBox="1"/>
          <p:nvPr/>
        </p:nvSpPr>
        <p:spPr>
          <a:xfrm>
            <a:off x="408493" y="5260791"/>
            <a:ext cx="3706207" cy="369332"/>
          </a:xfrm>
          <a:prstGeom prst="rect">
            <a:avLst/>
          </a:prstGeom>
          <a:noFill/>
        </p:spPr>
        <p:txBody>
          <a:bodyPr wrap="none" rtlCol="0">
            <a:spAutoFit/>
          </a:bodyPr>
          <a:lstStyle/>
          <a:p>
            <a:r>
              <a:rPr lang="en-US" dirty="0"/>
              <a:t>Artist concept by ESO/M. </a:t>
            </a:r>
            <a:r>
              <a:rPr lang="en-US" dirty="0" err="1"/>
              <a:t>Kornmesser</a:t>
            </a:r>
            <a:endParaRPr lang="en-US" dirty="0"/>
          </a:p>
        </p:txBody>
      </p:sp>
      <p:pic>
        <p:nvPicPr>
          <p:cNvPr id="12" name="Picture 11">
            <a:extLst>
              <a:ext uri="{FF2B5EF4-FFF2-40B4-BE49-F238E27FC236}">
                <a16:creationId xmlns:a16="http://schemas.microsoft.com/office/drawing/2014/main" id="{8A6F6BF1-B45D-4DFA-B498-0C05182C6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4683" y="1722770"/>
            <a:ext cx="619511" cy="332513"/>
          </a:xfrm>
          <a:prstGeom prst="rect">
            <a:avLst/>
          </a:prstGeom>
        </p:spPr>
      </p:pic>
    </p:spTree>
    <p:extLst>
      <p:ext uri="{BB962C8B-B14F-4D97-AF65-F5344CB8AC3E}">
        <p14:creationId xmlns:p14="http://schemas.microsoft.com/office/powerpoint/2010/main" val="4077856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normAutofit/>
          </a:bodyPr>
          <a:lstStyle/>
          <a:p>
            <a:pPr algn="ctr"/>
            <a:r>
              <a:rPr lang="en-US" dirty="0"/>
              <a:t>Intergalactic Meteor?</a:t>
            </a:r>
          </a:p>
        </p:txBody>
      </p:sp>
      <p:sp>
        <p:nvSpPr>
          <p:cNvPr id="9" name="TextBox 8">
            <a:extLst>
              <a:ext uri="{FF2B5EF4-FFF2-40B4-BE49-F238E27FC236}">
                <a16:creationId xmlns:a16="http://schemas.microsoft.com/office/drawing/2014/main" id="{FB33FD37-C0D1-4B8E-9F6D-36178745AF54}"/>
              </a:ext>
            </a:extLst>
          </p:cNvPr>
          <p:cNvSpPr txBox="1"/>
          <p:nvPr/>
        </p:nvSpPr>
        <p:spPr>
          <a:xfrm>
            <a:off x="7563639" y="1690688"/>
            <a:ext cx="4455536" cy="2308324"/>
          </a:xfrm>
          <a:prstGeom prst="rect">
            <a:avLst/>
          </a:prstGeom>
          <a:noFill/>
        </p:spPr>
        <p:txBody>
          <a:bodyPr wrap="square" rtlCol="0">
            <a:spAutoFit/>
          </a:bodyPr>
          <a:lstStyle/>
          <a:p>
            <a:r>
              <a:rPr lang="en-US" dirty="0"/>
              <a:t>Very serious doubts within scientific community:</a:t>
            </a:r>
          </a:p>
          <a:p>
            <a:endParaRPr lang="en-US" dirty="0"/>
          </a:p>
          <a:p>
            <a:pPr marL="285750" indent="-285750">
              <a:buFont typeface="Arial" panose="020B0604020202020204" pitchFamily="34" charset="0"/>
              <a:buChar char="•"/>
            </a:pPr>
            <a:r>
              <a:rPr lang="en-US" dirty="0"/>
              <a:t>Methodology errors</a:t>
            </a:r>
          </a:p>
          <a:p>
            <a:pPr marL="285750" indent="-285750">
              <a:buFont typeface="Arial" panose="020B0604020202020204" pitchFamily="34" charset="0"/>
              <a:buChar char="•"/>
            </a:pPr>
            <a:r>
              <a:rPr lang="en-US" dirty="0"/>
              <a:t>Instrumental effects ignored</a:t>
            </a:r>
          </a:p>
          <a:p>
            <a:pPr marL="285750" indent="-285750">
              <a:buFont typeface="Arial" panose="020B0604020202020204" pitchFamily="34" charset="0"/>
              <a:buChar char="•"/>
            </a:pPr>
            <a:r>
              <a:rPr lang="en-US" dirty="0"/>
              <a:t>Questionable interpretations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Content Placeholder 7">
            <a:extLst>
              <a:ext uri="{FF2B5EF4-FFF2-40B4-BE49-F238E27FC236}">
                <a16:creationId xmlns:a16="http://schemas.microsoft.com/office/drawing/2014/main" id="{5CAB702D-CCEB-4DD4-9FC6-1DD1F3886D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9477" y="1690688"/>
            <a:ext cx="6725439" cy="4351338"/>
          </a:xfrm>
        </p:spPr>
      </p:pic>
    </p:spTree>
    <p:extLst>
      <p:ext uri="{BB962C8B-B14F-4D97-AF65-F5344CB8AC3E}">
        <p14:creationId xmlns:p14="http://schemas.microsoft.com/office/powerpoint/2010/main" val="332769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ctrTitle"/>
          </p:nvPr>
        </p:nvSpPr>
        <p:spPr/>
        <p:txBody>
          <a:bodyPr/>
          <a:lstStyle/>
          <a:p>
            <a:pPr algn="ctr"/>
            <a:r>
              <a:rPr lang="en-US" dirty="0"/>
              <a:t>Part 2. </a:t>
            </a:r>
            <a:r>
              <a:rPr lang="en-US"/>
              <a:t>Our Solar </a:t>
            </a:r>
            <a:r>
              <a:rPr lang="en-US" dirty="0"/>
              <a:t>System</a:t>
            </a:r>
          </a:p>
        </p:txBody>
      </p:sp>
    </p:spTree>
    <p:extLst>
      <p:ext uri="{BB962C8B-B14F-4D97-AF65-F5344CB8AC3E}">
        <p14:creationId xmlns:p14="http://schemas.microsoft.com/office/powerpoint/2010/main" val="338965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normAutofit/>
          </a:bodyPr>
          <a:lstStyle/>
          <a:p>
            <a:pPr algn="ctr"/>
            <a:r>
              <a:rPr lang="ru-RU" sz="4000" dirty="0"/>
              <a:t>Удивительное рядом, и нам оно разрешено</a:t>
            </a:r>
            <a:endParaRPr lang="en-US" sz="4000" dirty="0"/>
          </a:p>
        </p:txBody>
      </p:sp>
      <p:pic>
        <p:nvPicPr>
          <p:cNvPr id="7" name="Content Placeholder 6">
            <a:extLst>
              <a:ext uri="{FF2B5EF4-FFF2-40B4-BE49-F238E27FC236}">
                <a16:creationId xmlns:a16="http://schemas.microsoft.com/office/drawing/2014/main" id="{EF67B85E-4997-49E2-A6D6-77C653542C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7421" y="1113262"/>
            <a:ext cx="5497158" cy="5338553"/>
          </a:xfrm>
        </p:spPr>
      </p:pic>
    </p:spTree>
    <p:extLst>
      <p:ext uri="{BB962C8B-B14F-4D97-AF65-F5344CB8AC3E}">
        <p14:creationId xmlns:p14="http://schemas.microsoft.com/office/powerpoint/2010/main" val="1997163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Planetary Dust</a:t>
            </a:r>
            <a:r>
              <a:rPr lang="ru-RU" dirty="0"/>
              <a:t> </a:t>
            </a:r>
            <a:r>
              <a:rPr lang="en-US" dirty="0"/>
              <a:t>and Human Lungs</a:t>
            </a:r>
          </a:p>
        </p:txBody>
      </p:sp>
      <p:pic>
        <p:nvPicPr>
          <p:cNvPr id="6" name="Content Placeholder 5">
            <a:extLst>
              <a:ext uri="{FF2B5EF4-FFF2-40B4-BE49-F238E27FC236}">
                <a16:creationId xmlns:a16="http://schemas.microsoft.com/office/drawing/2014/main" id="{A4E34296-E200-4507-B4D1-D1545DBDBA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79101"/>
            <a:ext cx="10515600" cy="1749899"/>
          </a:xfrm>
        </p:spPr>
      </p:pic>
    </p:spTree>
    <p:extLst>
      <p:ext uri="{BB962C8B-B14F-4D97-AF65-F5344CB8AC3E}">
        <p14:creationId xmlns:p14="http://schemas.microsoft.com/office/powerpoint/2010/main" val="1896684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14292"/>
            <a:ext cx="10515600" cy="1325563"/>
          </a:xfrm>
        </p:spPr>
        <p:txBody>
          <a:bodyPr/>
          <a:lstStyle/>
          <a:p>
            <a:pPr algn="ctr"/>
            <a:r>
              <a:rPr lang="en-US" dirty="0"/>
              <a:t>Planetary Dust and Human Lungs</a:t>
            </a:r>
          </a:p>
        </p:txBody>
      </p:sp>
      <p:pic>
        <p:nvPicPr>
          <p:cNvPr id="3" name="Picture 2">
            <a:extLst>
              <a:ext uri="{FF2B5EF4-FFF2-40B4-BE49-F238E27FC236}">
                <a16:creationId xmlns:a16="http://schemas.microsoft.com/office/drawing/2014/main" id="{200E45E8-DA66-4725-9295-CB6B1F135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16" y="1593758"/>
            <a:ext cx="6431462" cy="4326620"/>
          </a:xfrm>
          <a:prstGeom prst="rect">
            <a:avLst/>
          </a:prstGeom>
        </p:spPr>
      </p:pic>
      <p:sp>
        <p:nvSpPr>
          <p:cNvPr id="5" name="TextBox 4">
            <a:extLst>
              <a:ext uri="{FF2B5EF4-FFF2-40B4-BE49-F238E27FC236}">
                <a16:creationId xmlns:a16="http://schemas.microsoft.com/office/drawing/2014/main" id="{3266684B-1401-420A-9324-F98710537FA4}"/>
              </a:ext>
            </a:extLst>
          </p:cNvPr>
          <p:cNvSpPr txBox="1"/>
          <p:nvPr/>
        </p:nvSpPr>
        <p:spPr>
          <a:xfrm>
            <a:off x="658916" y="5911296"/>
            <a:ext cx="6431462" cy="923330"/>
          </a:xfrm>
          <a:prstGeom prst="rect">
            <a:avLst/>
          </a:prstGeom>
          <a:noFill/>
        </p:spPr>
        <p:txBody>
          <a:bodyPr wrap="square" rtlCol="0">
            <a:spAutoFit/>
          </a:bodyPr>
          <a:lstStyle/>
          <a:p>
            <a:r>
              <a:rPr lang="en-US" dirty="0"/>
              <a:t>The ISR generated over time by the meteorite and</a:t>
            </a:r>
          </a:p>
          <a:p>
            <a:r>
              <a:rPr lang="en-US" dirty="0"/>
              <a:t>terrestrial dust samples at a dose of 0.002 m2/</a:t>
            </a:r>
            <a:r>
              <a:rPr lang="en-US" dirty="0" err="1"/>
              <a:t>mL.</a:t>
            </a:r>
            <a:r>
              <a:rPr lang="en-US" dirty="0"/>
              <a:t> For some data</a:t>
            </a:r>
          </a:p>
          <a:p>
            <a:r>
              <a:rPr lang="en-US" dirty="0"/>
              <a:t>points, the error bars (SEM) are obscured by the symbols.</a:t>
            </a:r>
          </a:p>
        </p:txBody>
      </p:sp>
      <p:pic>
        <p:nvPicPr>
          <p:cNvPr id="8" name="Picture 7">
            <a:extLst>
              <a:ext uri="{FF2B5EF4-FFF2-40B4-BE49-F238E27FC236}">
                <a16:creationId xmlns:a16="http://schemas.microsoft.com/office/drawing/2014/main" id="{92FD653E-D738-4AE2-809C-2C498368D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485" y="1593758"/>
            <a:ext cx="3448315" cy="4101680"/>
          </a:xfrm>
          <a:prstGeom prst="rect">
            <a:avLst/>
          </a:prstGeom>
        </p:spPr>
      </p:pic>
      <p:sp>
        <p:nvSpPr>
          <p:cNvPr id="9" name="TextBox 8">
            <a:extLst>
              <a:ext uri="{FF2B5EF4-FFF2-40B4-BE49-F238E27FC236}">
                <a16:creationId xmlns:a16="http://schemas.microsoft.com/office/drawing/2014/main" id="{FB33FD37-C0D1-4B8E-9F6D-36178745AF54}"/>
              </a:ext>
            </a:extLst>
          </p:cNvPr>
          <p:cNvSpPr txBox="1"/>
          <p:nvPr/>
        </p:nvSpPr>
        <p:spPr>
          <a:xfrm>
            <a:off x="7905485" y="5735712"/>
            <a:ext cx="3448314" cy="646331"/>
          </a:xfrm>
          <a:prstGeom prst="rect">
            <a:avLst/>
          </a:prstGeom>
          <a:noFill/>
        </p:spPr>
        <p:txBody>
          <a:bodyPr wrap="square" rtlCol="0">
            <a:spAutoFit/>
          </a:bodyPr>
          <a:lstStyle/>
          <a:p>
            <a:r>
              <a:rPr lang="en-US" dirty="0"/>
              <a:t>Mine tailings == </a:t>
            </a:r>
            <a:r>
              <a:rPr lang="ru-RU" dirty="0"/>
              <a:t>рудные шламы =</a:t>
            </a:r>
            <a:r>
              <a:rPr lang="en-US" dirty="0"/>
              <a:t>&gt; silicosis</a:t>
            </a:r>
          </a:p>
        </p:txBody>
      </p:sp>
    </p:spTree>
    <p:extLst>
      <p:ext uri="{BB962C8B-B14F-4D97-AF65-F5344CB8AC3E}">
        <p14:creationId xmlns:p14="http://schemas.microsoft.com/office/powerpoint/2010/main" val="855695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14292"/>
            <a:ext cx="10515600" cy="1325563"/>
          </a:xfrm>
        </p:spPr>
        <p:txBody>
          <a:bodyPr/>
          <a:lstStyle/>
          <a:p>
            <a:pPr algn="ctr"/>
            <a:r>
              <a:rPr lang="en-US" dirty="0"/>
              <a:t>Lunar Dust is Also Toxic. Why?</a:t>
            </a:r>
          </a:p>
        </p:txBody>
      </p:sp>
      <p:sp>
        <p:nvSpPr>
          <p:cNvPr id="2" name="TextBox 1">
            <a:extLst>
              <a:ext uri="{FF2B5EF4-FFF2-40B4-BE49-F238E27FC236}">
                <a16:creationId xmlns:a16="http://schemas.microsoft.com/office/drawing/2014/main" id="{F9ED569D-D037-47DC-B5B6-8DC1B70E1C68}"/>
              </a:ext>
            </a:extLst>
          </p:cNvPr>
          <p:cNvSpPr txBox="1"/>
          <p:nvPr/>
        </p:nvSpPr>
        <p:spPr>
          <a:xfrm>
            <a:off x="989813" y="1687398"/>
            <a:ext cx="9686773" cy="3970318"/>
          </a:xfrm>
          <a:prstGeom prst="rect">
            <a:avLst/>
          </a:prstGeom>
          <a:noFill/>
        </p:spPr>
        <p:txBody>
          <a:bodyPr wrap="square" rtlCol="0">
            <a:spAutoFit/>
          </a:bodyPr>
          <a:lstStyle/>
          <a:p>
            <a:r>
              <a:rPr lang="en-US" sz="2800" dirty="0"/>
              <a:t>Per </a:t>
            </a:r>
            <a:r>
              <a:rPr lang="en-US" sz="2800" dirty="0">
                <a:hlinkClick r:id="rId2"/>
              </a:rPr>
              <a:t>https://arxiv.org/abs/1206.6328</a:t>
            </a:r>
            <a:endParaRPr lang="en-US" sz="2800" dirty="0"/>
          </a:p>
          <a:p>
            <a:pPr marL="285750" indent="-285750">
              <a:buFont typeface="Arial" panose="020B0604020202020204" pitchFamily="34" charset="0"/>
              <a:buChar char="•"/>
            </a:pPr>
            <a:r>
              <a:rPr lang="en-US" sz="2800" dirty="0"/>
              <a:t>Small inert particles (same as asbestos or silica, known)</a:t>
            </a:r>
          </a:p>
          <a:p>
            <a:pPr marL="285750" indent="-285750">
              <a:buFont typeface="Arial" panose="020B0604020202020204" pitchFamily="34" charset="0"/>
              <a:buChar char="•"/>
            </a:pPr>
            <a:r>
              <a:rPr lang="en-US" sz="2800" dirty="0"/>
              <a:t>Free radical release</a:t>
            </a:r>
          </a:p>
          <a:p>
            <a:pPr marL="285750" indent="-285750">
              <a:buFont typeface="Arial" panose="020B0604020202020204" pitchFamily="34" charset="0"/>
              <a:buChar char="•"/>
            </a:pPr>
            <a:r>
              <a:rPr lang="en-US" sz="2800" dirty="0"/>
              <a:t>Contamination by metals</a:t>
            </a:r>
          </a:p>
          <a:p>
            <a:endParaRPr lang="en-US" sz="2800" dirty="0"/>
          </a:p>
          <a:p>
            <a:r>
              <a:rPr lang="en-US" sz="2800" dirty="0"/>
              <a:t>Known to cause silicosis in rats</a:t>
            </a:r>
          </a:p>
          <a:p>
            <a:endParaRPr lang="en-US" sz="2800" dirty="0"/>
          </a:p>
          <a:p>
            <a:r>
              <a:rPr lang="en-US" sz="2800" dirty="0"/>
              <a:t>See also </a:t>
            </a:r>
            <a:r>
              <a:rPr lang="en-US" sz="2800" dirty="0">
                <a:hlinkClick r:id="rId3"/>
              </a:rPr>
              <a:t>https://www.ncbi.nlm.nih.gov/pmc/articles/PMC4666512/</a:t>
            </a:r>
            <a:r>
              <a:rPr lang="en-US" sz="2800" dirty="0"/>
              <a:t> </a:t>
            </a:r>
          </a:p>
        </p:txBody>
      </p:sp>
    </p:spTree>
    <p:extLst>
      <p:ext uri="{BB962C8B-B14F-4D97-AF65-F5344CB8AC3E}">
        <p14:creationId xmlns:p14="http://schemas.microsoft.com/office/powerpoint/2010/main" val="2272272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Not Only Lungs Are Affected</a:t>
            </a:r>
          </a:p>
        </p:txBody>
      </p:sp>
      <p:pic>
        <p:nvPicPr>
          <p:cNvPr id="7" name="Content Placeholder 6">
            <a:extLst>
              <a:ext uri="{FF2B5EF4-FFF2-40B4-BE49-F238E27FC236}">
                <a16:creationId xmlns:a16="http://schemas.microsoft.com/office/drawing/2014/main" id="{E8133AFB-7F85-49EA-BA18-FB288E720B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3047" y="1325563"/>
            <a:ext cx="7545906" cy="4351338"/>
          </a:xfrm>
        </p:spPr>
      </p:pic>
      <p:sp>
        <p:nvSpPr>
          <p:cNvPr id="10" name="TextBox 9">
            <a:extLst>
              <a:ext uri="{FF2B5EF4-FFF2-40B4-BE49-F238E27FC236}">
                <a16:creationId xmlns:a16="http://schemas.microsoft.com/office/drawing/2014/main" id="{C53B0947-C5B3-4013-A3B4-119AE415B188}"/>
              </a:ext>
            </a:extLst>
          </p:cNvPr>
          <p:cNvSpPr txBox="1"/>
          <p:nvPr/>
        </p:nvSpPr>
        <p:spPr>
          <a:xfrm>
            <a:off x="2403834" y="5948313"/>
            <a:ext cx="6978577" cy="646331"/>
          </a:xfrm>
          <a:prstGeom prst="rect">
            <a:avLst/>
          </a:prstGeom>
          <a:noFill/>
        </p:spPr>
        <p:txBody>
          <a:bodyPr wrap="square" rtlCol="0">
            <a:spAutoFit/>
          </a:bodyPr>
          <a:lstStyle/>
          <a:p>
            <a:r>
              <a:rPr lang="en-US" dirty="0">
                <a:hlinkClick r:id="rId3"/>
              </a:rPr>
              <a:t>https://ntrs.nasa.gov/archive/nasa/casi.ntrs.nasa.gov/20070021819.pdf</a:t>
            </a:r>
            <a:r>
              <a:rPr lang="en-US" dirty="0"/>
              <a:t> </a:t>
            </a:r>
            <a:endParaRPr lang="ru-RU" dirty="0"/>
          </a:p>
          <a:p>
            <a:r>
              <a:rPr lang="en-US" dirty="0"/>
              <a:t>Reads as hardcore sci-fi. No formulas. Highly recommended.</a:t>
            </a:r>
          </a:p>
        </p:txBody>
      </p:sp>
      <p:sp>
        <p:nvSpPr>
          <p:cNvPr id="11" name="Arrow: Down 10">
            <a:extLst>
              <a:ext uri="{FF2B5EF4-FFF2-40B4-BE49-F238E27FC236}">
                <a16:creationId xmlns:a16="http://schemas.microsoft.com/office/drawing/2014/main" id="{DB3A9409-32E8-4BA0-8C80-0D194EC5E37E}"/>
              </a:ext>
            </a:extLst>
          </p:cNvPr>
          <p:cNvSpPr/>
          <p:nvPr/>
        </p:nvSpPr>
        <p:spPr>
          <a:xfrm rot="3139030">
            <a:off x="9541547" y="3080211"/>
            <a:ext cx="833472" cy="2424471"/>
          </a:xfrm>
          <a:prstGeom prst="downArrow">
            <a:avLst/>
          </a:prstGeom>
          <a:solidFill>
            <a:srgbClr val="00B050">
              <a:alpha val="7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8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Earth as Gravitational Telescope?</a:t>
            </a:r>
          </a:p>
        </p:txBody>
      </p:sp>
      <p:pic>
        <p:nvPicPr>
          <p:cNvPr id="7" name="Content Placeholder 6">
            <a:extLst>
              <a:ext uri="{FF2B5EF4-FFF2-40B4-BE49-F238E27FC236}">
                <a16:creationId xmlns:a16="http://schemas.microsoft.com/office/drawing/2014/main" id="{34759CA3-14CC-401F-91EE-A13F6DD2D860}"/>
              </a:ext>
            </a:extLst>
          </p:cNvPr>
          <p:cNvPicPr>
            <a:picLocks noGrp="1" noChangeAspect="1"/>
          </p:cNvPicPr>
          <p:nvPr>
            <p:ph sz="half" idx="1"/>
          </p:nvPr>
        </p:nvPicPr>
        <p:blipFill>
          <a:blip r:embed="rId2"/>
          <a:stretch>
            <a:fillRect/>
          </a:stretch>
        </p:blipFill>
        <p:spPr>
          <a:xfrm>
            <a:off x="696798" y="1690688"/>
            <a:ext cx="5181600" cy="3299934"/>
          </a:xfrm>
          <a:prstGeom prst="rect">
            <a:avLst/>
          </a:prstGeom>
        </p:spPr>
      </p:pic>
      <p:pic>
        <p:nvPicPr>
          <p:cNvPr id="8" name="Content Placeholder 7">
            <a:extLst>
              <a:ext uri="{FF2B5EF4-FFF2-40B4-BE49-F238E27FC236}">
                <a16:creationId xmlns:a16="http://schemas.microsoft.com/office/drawing/2014/main" id="{82F76760-A384-47EC-B2E4-96639ECF1D65}"/>
              </a:ext>
            </a:extLst>
          </p:cNvPr>
          <p:cNvPicPr>
            <a:picLocks noGrp="1" noChangeAspect="1"/>
          </p:cNvPicPr>
          <p:nvPr>
            <p:ph sz="half" idx="2"/>
          </p:nvPr>
        </p:nvPicPr>
        <p:blipFill>
          <a:blip r:embed="rId3"/>
          <a:stretch>
            <a:fillRect/>
          </a:stretch>
        </p:blipFill>
        <p:spPr>
          <a:xfrm>
            <a:off x="6866206" y="1690688"/>
            <a:ext cx="4264928" cy="4351338"/>
          </a:xfrm>
          <a:prstGeom prst="rect">
            <a:avLst/>
          </a:prstGeom>
        </p:spPr>
      </p:pic>
    </p:spTree>
    <p:extLst>
      <p:ext uri="{BB962C8B-B14F-4D97-AF65-F5344CB8AC3E}">
        <p14:creationId xmlns:p14="http://schemas.microsoft.com/office/powerpoint/2010/main" val="321279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Coating, Contamination &amp; Clogging</a:t>
            </a:r>
          </a:p>
        </p:txBody>
      </p:sp>
      <p:pic>
        <p:nvPicPr>
          <p:cNvPr id="8" name="Content Placeholder 7">
            <a:extLst>
              <a:ext uri="{FF2B5EF4-FFF2-40B4-BE49-F238E27FC236}">
                <a16:creationId xmlns:a16="http://schemas.microsoft.com/office/drawing/2014/main" id="{3FC74F99-83A2-4579-9E25-68712BA918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22308"/>
            <a:ext cx="4044885" cy="5373255"/>
          </a:xfrm>
        </p:spPr>
      </p:pic>
      <p:sp>
        <p:nvSpPr>
          <p:cNvPr id="2" name="TextBox 1">
            <a:extLst>
              <a:ext uri="{FF2B5EF4-FFF2-40B4-BE49-F238E27FC236}">
                <a16:creationId xmlns:a16="http://schemas.microsoft.com/office/drawing/2014/main" id="{837373E8-885F-4174-A3A3-739271E386C0}"/>
              </a:ext>
            </a:extLst>
          </p:cNvPr>
          <p:cNvSpPr txBox="1"/>
          <p:nvPr/>
        </p:nvSpPr>
        <p:spPr>
          <a:xfrm>
            <a:off x="5294722" y="1222308"/>
            <a:ext cx="6375662" cy="5170646"/>
          </a:xfrm>
          <a:prstGeom prst="rect">
            <a:avLst/>
          </a:prstGeom>
          <a:noFill/>
        </p:spPr>
        <p:txBody>
          <a:bodyPr wrap="square" rtlCol="0">
            <a:spAutoFit/>
          </a:bodyPr>
          <a:lstStyle/>
          <a:p>
            <a:r>
              <a:rPr lang="en-US" sz="1500" dirty="0">
                <a:solidFill>
                  <a:schemeClr val="bg1"/>
                </a:solidFill>
              </a:rPr>
              <a:t>Dust was found to quickly and effectively coat all surfaces it came into contact with</a:t>
            </a:r>
            <a:r>
              <a:rPr lang="en-US" sz="1500" dirty="0"/>
              <a:t>, including boots, gloves, suit legs and hand tools. Consequences included the Apollo 11 astronauts repeatedly tripping over the dust covered TV cable, and a contrast chart on Apollo 12 becoming unusable after being dropped in the dust. </a:t>
            </a:r>
          </a:p>
          <a:p>
            <a:endParaRPr lang="en-US" sz="1500" dirty="0"/>
          </a:p>
          <a:p>
            <a:r>
              <a:rPr lang="en-US" sz="1500" dirty="0"/>
              <a:t>There were reports of equipment being clogged and mechanisms jammed in every Apollo mission. These included the equipment conveyor, lock buttons, camera equipment, and even the vacuum cleaner designed to clean off the dust. </a:t>
            </a:r>
          </a:p>
          <a:p>
            <a:endParaRPr lang="en-US" sz="1500" dirty="0"/>
          </a:p>
          <a:p>
            <a:r>
              <a:rPr lang="en-US" sz="1500" dirty="0"/>
              <a:t>Dust made Velcro® fasteners inoperable, and was a particular problem with some LRV indicator mechanisms. The dust also clogged EMS mechanisms including zippers, wrist and hose locks, faceplates, and sunshades. &lt;&gt;</a:t>
            </a:r>
          </a:p>
          <a:p>
            <a:endParaRPr lang="en-US" sz="1500" dirty="0"/>
          </a:p>
          <a:p>
            <a:r>
              <a:rPr lang="en-US" sz="1500" dirty="0">
                <a:solidFill>
                  <a:schemeClr val="bg1"/>
                </a:solidFill>
              </a:rPr>
              <a:t>The most alarming characteristic was how quickly and irreversibly this could happen. </a:t>
            </a:r>
            <a:r>
              <a:rPr lang="en-US" sz="1500" dirty="0"/>
              <a:t>One short ride on the LRV with a missing fender extension, or standing where the equipment conveyor dumped dust on the EMS and difficulties began immediately. &lt;&gt;</a:t>
            </a:r>
          </a:p>
          <a:p>
            <a:endParaRPr lang="en-US" sz="1500" dirty="0"/>
          </a:p>
          <a:p>
            <a:r>
              <a:rPr lang="en-US" sz="1500" dirty="0">
                <a:solidFill>
                  <a:schemeClr val="bg1"/>
                </a:solidFill>
              </a:rPr>
              <a:t>Several [astronauts] remarked that they could not have sustained surface activity much longer or clogged joints would have frozen up completely.</a:t>
            </a:r>
          </a:p>
        </p:txBody>
      </p:sp>
    </p:spTree>
    <p:extLst>
      <p:ext uri="{BB962C8B-B14F-4D97-AF65-F5344CB8AC3E}">
        <p14:creationId xmlns:p14="http://schemas.microsoft.com/office/powerpoint/2010/main" val="19155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765208" y="0"/>
            <a:ext cx="10515600" cy="1325563"/>
          </a:xfrm>
        </p:spPr>
        <p:txBody>
          <a:bodyPr>
            <a:normAutofit/>
          </a:bodyPr>
          <a:lstStyle/>
          <a:p>
            <a:pPr algn="ctr"/>
            <a:r>
              <a:rPr lang="en-US" dirty="0"/>
              <a:t>Abrasion That Kills All Moving Parts</a:t>
            </a:r>
          </a:p>
        </p:txBody>
      </p:sp>
      <p:sp>
        <p:nvSpPr>
          <p:cNvPr id="2" name="TextBox 1">
            <a:extLst>
              <a:ext uri="{FF2B5EF4-FFF2-40B4-BE49-F238E27FC236}">
                <a16:creationId xmlns:a16="http://schemas.microsoft.com/office/drawing/2014/main" id="{837373E8-885F-4174-A3A3-739271E386C0}"/>
              </a:ext>
            </a:extLst>
          </p:cNvPr>
          <p:cNvSpPr txBox="1"/>
          <p:nvPr/>
        </p:nvSpPr>
        <p:spPr>
          <a:xfrm>
            <a:off x="5986021" y="1544782"/>
            <a:ext cx="5681153" cy="4524315"/>
          </a:xfrm>
          <a:prstGeom prst="rect">
            <a:avLst/>
          </a:prstGeom>
          <a:noFill/>
        </p:spPr>
        <p:txBody>
          <a:bodyPr wrap="square" rtlCol="0">
            <a:spAutoFit/>
          </a:bodyPr>
          <a:lstStyle/>
          <a:p>
            <a:r>
              <a:rPr lang="en-US" sz="1600" dirty="0"/>
              <a:t>Lunar dust also proved to be particularly abrasive. </a:t>
            </a:r>
          </a:p>
          <a:p>
            <a:endParaRPr lang="en-US" sz="1600" dirty="0"/>
          </a:p>
          <a:p>
            <a:r>
              <a:rPr lang="en-US" sz="1600" dirty="0"/>
              <a:t>Pete Conrad noted that </a:t>
            </a:r>
            <a:r>
              <a:rPr lang="en-US" sz="1600" dirty="0">
                <a:solidFill>
                  <a:schemeClr val="bg1"/>
                </a:solidFill>
              </a:rPr>
              <a:t>the suits were more worn after 8 </a:t>
            </a:r>
            <a:r>
              <a:rPr lang="en-US" sz="1600" dirty="0" err="1">
                <a:solidFill>
                  <a:schemeClr val="bg1"/>
                </a:solidFill>
              </a:rPr>
              <a:t>hr</a:t>
            </a:r>
            <a:r>
              <a:rPr lang="en-US" sz="1600" dirty="0">
                <a:solidFill>
                  <a:schemeClr val="bg1"/>
                </a:solidFill>
              </a:rPr>
              <a:t> of surface activity that their training suits were after 100 </a:t>
            </a:r>
            <a:r>
              <a:rPr lang="en-US" sz="1600" dirty="0" err="1">
                <a:solidFill>
                  <a:schemeClr val="bg1"/>
                </a:solidFill>
              </a:rPr>
              <a:t>hr</a:t>
            </a:r>
            <a:r>
              <a:rPr lang="en-US" sz="1600" dirty="0">
                <a:solidFill>
                  <a:schemeClr val="bg1"/>
                </a:solidFill>
              </a:rPr>
              <a:t> </a:t>
            </a:r>
            <a:r>
              <a:rPr lang="en-US" sz="1600" dirty="0"/>
              <a:t>and further reported that </a:t>
            </a:r>
            <a:r>
              <a:rPr lang="en-US" sz="1600" dirty="0">
                <a:solidFill>
                  <a:schemeClr val="bg1"/>
                </a:solidFill>
              </a:rPr>
              <a:t>their EMS were worn through the outer layer </a:t>
            </a:r>
            <a:r>
              <a:rPr lang="en-US" sz="1600" dirty="0"/>
              <a:t>and into the Mylar® multi-layer insulation above the boot. One or two additional EVAs could have resulted in a pressure failure in the Apollo 12 EMS.</a:t>
            </a:r>
          </a:p>
          <a:p>
            <a:endParaRPr lang="en-US" sz="1600" dirty="0"/>
          </a:p>
          <a:p>
            <a:r>
              <a:rPr lang="en-US" sz="1600" dirty="0">
                <a:solidFill>
                  <a:schemeClr val="bg1"/>
                </a:solidFill>
              </a:rPr>
              <a:t>Gauge dials were so scratched up during the Apollo 16 mission as to be unreadable.</a:t>
            </a:r>
            <a:endParaRPr lang="en-US" sz="1600" dirty="0"/>
          </a:p>
          <a:p>
            <a:endParaRPr lang="en-US" sz="1600" dirty="0"/>
          </a:p>
          <a:p>
            <a:r>
              <a:rPr lang="en-US" sz="1600" dirty="0"/>
              <a:t>&lt;&gt; the cover gloves worn by the Apollo 17 astronauts when they were working the core drill were so worn through after drilling core samples after only two EVAs that they were removed and discarded at the beginning of the third. </a:t>
            </a:r>
          </a:p>
          <a:p>
            <a:endParaRPr lang="en-US" sz="1600" dirty="0"/>
          </a:p>
          <a:p>
            <a:r>
              <a:rPr lang="en-US" sz="1600" dirty="0"/>
              <a:t>No hammer handle picture </a:t>
            </a:r>
            <a:r>
              <a:rPr lang="en-US" sz="1600" dirty="0">
                <a:sym typeface="Wingdings" panose="05000000000000000000" pitchFamily="2" charset="2"/>
              </a:rPr>
              <a:t></a:t>
            </a:r>
            <a:endParaRPr lang="en-US" sz="1600" dirty="0"/>
          </a:p>
        </p:txBody>
      </p:sp>
      <p:pic>
        <p:nvPicPr>
          <p:cNvPr id="7" name="Content Placeholder 6">
            <a:extLst>
              <a:ext uri="{FF2B5EF4-FFF2-40B4-BE49-F238E27FC236}">
                <a16:creationId xmlns:a16="http://schemas.microsoft.com/office/drawing/2014/main" id="{D169F19F-A665-4108-BD33-4BDCA1794F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208" y="1544782"/>
            <a:ext cx="4303745" cy="4351338"/>
          </a:xfrm>
        </p:spPr>
      </p:pic>
    </p:spTree>
    <p:extLst>
      <p:ext uri="{BB962C8B-B14F-4D97-AF65-F5344CB8AC3E}">
        <p14:creationId xmlns:p14="http://schemas.microsoft.com/office/powerpoint/2010/main" val="318463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Thermal Control Problems</a:t>
            </a:r>
          </a:p>
        </p:txBody>
      </p:sp>
      <p:sp>
        <p:nvSpPr>
          <p:cNvPr id="2" name="TextBox 1">
            <a:extLst>
              <a:ext uri="{FF2B5EF4-FFF2-40B4-BE49-F238E27FC236}">
                <a16:creationId xmlns:a16="http://schemas.microsoft.com/office/drawing/2014/main" id="{837373E8-885F-4174-A3A3-739271E386C0}"/>
              </a:ext>
            </a:extLst>
          </p:cNvPr>
          <p:cNvSpPr txBox="1"/>
          <p:nvPr/>
        </p:nvSpPr>
        <p:spPr>
          <a:xfrm>
            <a:off x="5681220" y="1470815"/>
            <a:ext cx="5810053" cy="3785652"/>
          </a:xfrm>
          <a:prstGeom prst="rect">
            <a:avLst/>
          </a:prstGeom>
          <a:noFill/>
        </p:spPr>
        <p:txBody>
          <a:bodyPr wrap="square" rtlCol="0">
            <a:spAutoFit/>
          </a:bodyPr>
          <a:lstStyle/>
          <a:p>
            <a:r>
              <a:rPr lang="en-US" sz="1600" dirty="0"/>
              <a:t>An insulating layer of dust on radiator surfaces could not be removed and caused serious thermal control problems. </a:t>
            </a:r>
          </a:p>
          <a:p>
            <a:endParaRPr lang="en-US" sz="1600" dirty="0"/>
          </a:p>
          <a:p>
            <a:r>
              <a:rPr lang="en-US" sz="1600" dirty="0"/>
              <a:t>&lt;&gt; on Apollo 16 and 17 the LRV batteries exceeded operational temperature limits because of dust accumulation and the inability to effectively brush off the dust. </a:t>
            </a:r>
          </a:p>
          <a:p>
            <a:endParaRPr lang="en-US" sz="1600" dirty="0"/>
          </a:p>
          <a:p>
            <a:r>
              <a:rPr lang="en-US" sz="1600" dirty="0"/>
              <a:t>John Young remarked that he regretted the amount of time spent during Apollo 16 </a:t>
            </a:r>
            <a:r>
              <a:rPr lang="en-US" sz="1600" dirty="0">
                <a:solidFill>
                  <a:schemeClr val="bg1"/>
                </a:solidFill>
              </a:rPr>
              <a:t>trying to brush the dust off the batteries — an effort that was largely ineffective. (This was contrary to ground-based tests </a:t>
            </a:r>
            <a:r>
              <a:rPr lang="en-US" sz="1600" dirty="0"/>
              <a:t>which indicated that dusting the radiator surfaces would be highly effective.) </a:t>
            </a:r>
          </a:p>
          <a:p>
            <a:endParaRPr lang="en-US" sz="1600" dirty="0"/>
          </a:p>
          <a:p>
            <a:r>
              <a:rPr lang="en-US" sz="1600" dirty="0"/>
              <a:t>This led him to recently remark that “Dust is the number one concern in returning to the moon.”</a:t>
            </a:r>
          </a:p>
        </p:txBody>
      </p:sp>
      <p:pic>
        <p:nvPicPr>
          <p:cNvPr id="6" name="Content Placeholder 5">
            <a:extLst>
              <a:ext uri="{FF2B5EF4-FFF2-40B4-BE49-F238E27FC236}">
                <a16:creationId xmlns:a16="http://schemas.microsoft.com/office/drawing/2014/main" id="{0547DF4B-7357-4A14-8791-3599ED7926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70815"/>
            <a:ext cx="4226546" cy="4557017"/>
          </a:xfrm>
        </p:spPr>
      </p:pic>
    </p:spTree>
    <p:extLst>
      <p:ext uri="{BB962C8B-B14F-4D97-AF65-F5344CB8AC3E}">
        <p14:creationId xmlns:p14="http://schemas.microsoft.com/office/powerpoint/2010/main" val="106873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Seal Failures</a:t>
            </a:r>
          </a:p>
        </p:txBody>
      </p:sp>
      <p:sp>
        <p:nvSpPr>
          <p:cNvPr id="2" name="TextBox 1">
            <a:extLst>
              <a:ext uri="{FF2B5EF4-FFF2-40B4-BE49-F238E27FC236}">
                <a16:creationId xmlns:a16="http://schemas.microsoft.com/office/drawing/2014/main" id="{837373E8-885F-4174-A3A3-739271E386C0}"/>
              </a:ext>
            </a:extLst>
          </p:cNvPr>
          <p:cNvSpPr txBox="1"/>
          <p:nvPr/>
        </p:nvSpPr>
        <p:spPr>
          <a:xfrm>
            <a:off x="6168992" y="1347707"/>
            <a:ext cx="5184808" cy="4770537"/>
          </a:xfrm>
          <a:prstGeom prst="rect">
            <a:avLst/>
          </a:prstGeom>
          <a:noFill/>
        </p:spPr>
        <p:txBody>
          <a:bodyPr wrap="square" rtlCol="0">
            <a:spAutoFit/>
          </a:bodyPr>
          <a:lstStyle/>
          <a:p>
            <a:r>
              <a:rPr lang="en-US" sz="1600" dirty="0"/>
              <a:t>The ability of the EMS to be resealed after EVA was also compromised by dust on the suit seals.</a:t>
            </a:r>
          </a:p>
          <a:p>
            <a:endParaRPr lang="en-US" sz="1600" dirty="0"/>
          </a:p>
          <a:p>
            <a:r>
              <a:rPr lang="en-US" sz="1600" dirty="0"/>
              <a:t>Pete Conrad’s suit, which was tight before the first EVA, </a:t>
            </a:r>
            <a:r>
              <a:rPr lang="en-US" sz="1600" dirty="0">
                <a:solidFill>
                  <a:schemeClr val="bg1"/>
                </a:solidFill>
              </a:rPr>
              <a:t>developed a leak rate of 0.15 psi/min after it, and rose to 0.25 psi/min after the second EVA.</a:t>
            </a:r>
            <a:r>
              <a:rPr lang="en-US" sz="1600" dirty="0"/>
              <a:t> Since the safety limit was set at 0.30 psi/min, it is doubtful whether a third EVA could have been performed, had it been scheduled. </a:t>
            </a:r>
          </a:p>
          <a:p>
            <a:endParaRPr lang="en-US" sz="1600" dirty="0"/>
          </a:p>
          <a:p>
            <a:r>
              <a:rPr lang="en-US" sz="1600" dirty="0"/>
              <a:t>Another indicator is that </a:t>
            </a:r>
            <a:r>
              <a:rPr lang="en-US" sz="1600" dirty="0">
                <a:solidFill>
                  <a:schemeClr val="bg1"/>
                </a:solidFill>
              </a:rPr>
              <a:t>all of the environmental sample and gas sample seals failed because of dust. </a:t>
            </a:r>
            <a:r>
              <a:rPr lang="en-US" sz="1600" dirty="0"/>
              <a:t>By the time they reached earth the samples were so contaminated as to be worthless.</a:t>
            </a:r>
          </a:p>
          <a:p>
            <a:endParaRPr lang="en-US" sz="1600" dirty="0"/>
          </a:p>
          <a:p>
            <a:r>
              <a:rPr lang="en-US" sz="1600" dirty="0"/>
              <a:t>This does not bode well for a long duration habitat where several astronauts will be passing through air locks and unsealing and resealing their EMS routinely. More attention must be directed at ways either to keep dust off the seals, or to make more dust tolerant seals.</a:t>
            </a:r>
          </a:p>
        </p:txBody>
      </p:sp>
      <p:pic>
        <p:nvPicPr>
          <p:cNvPr id="8" name="Content Placeholder 7">
            <a:extLst>
              <a:ext uri="{FF2B5EF4-FFF2-40B4-BE49-F238E27FC236}">
                <a16:creationId xmlns:a16="http://schemas.microsoft.com/office/drawing/2014/main" id="{F7D47A83-B0D2-443E-ADA5-A556679776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211" y="1690688"/>
            <a:ext cx="5184808" cy="3886708"/>
          </a:xfrm>
        </p:spPr>
      </p:pic>
    </p:spTree>
    <p:extLst>
      <p:ext uri="{BB962C8B-B14F-4D97-AF65-F5344CB8AC3E}">
        <p14:creationId xmlns:p14="http://schemas.microsoft.com/office/powerpoint/2010/main" val="10732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In Gene Cernan’s Words:</a:t>
            </a:r>
          </a:p>
        </p:txBody>
      </p:sp>
      <p:sp>
        <p:nvSpPr>
          <p:cNvPr id="2" name="TextBox 1">
            <a:extLst>
              <a:ext uri="{FF2B5EF4-FFF2-40B4-BE49-F238E27FC236}">
                <a16:creationId xmlns:a16="http://schemas.microsoft.com/office/drawing/2014/main" id="{837373E8-885F-4174-A3A3-739271E386C0}"/>
              </a:ext>
            </a:extLst>
          </p:cNvPr>
          <p:cNvSpPr txBox="1"/>
          <p:nvPr/>
        </p:nvSpPr>
        <p:spPr>
          <a:xfrm>
            <a:off x="6777872" y="1325563"/>
            <a:ext cx="4920792" cy="4185761"/>
          </a:xfrm>
          <a:prstGeom prst="rect">
            <a:avLst/>
          </a:prstGeom>
          <a:noFill/>
        </p:spPr>
        <p:txBody>
          <a:bodyPr wrap="square" rtlCol="0">
            <a:spAutoFit/>
          </a:bodyPr>
          <a:lstStyle/>
          <a:p>
            <a:r>
              <a:rPr lang="en-US" sz="1400" dirty="0"/>
              <a:t>“Dust - I think probably one of the most aggravating, restricting facets of lunar surface exploration is the dust and its </a:t>
            </a:r>
            <a:r>
              <a:rPr lang="en-US" sz="1400" dirty="0">
                <a:solidFill>
                  <a:schemeClr val="bg1"/>
                </a:solidFill>
              </a:rPr>
              <a:t>adherence to everything no matter what kind of material, whether it be skin, suit material, metal, no matter what it be </a:t>
            </a:r>
            <a:r>
              <a:rPr lang="en-US" sz="1400" dirty="0"/>
              <a:t>and it's restrictive friction-like action to everything it gets on.</a:t>
            </a:r>
          </a:p>
          <a:p>
            <a:endParaRPr lang="en-US" sz="1400" dirty="0"/>
          </a:p>
          <a:p>
            <a:r>
              <a:rPr lang="en-US" sz="1400" dirty="0"/>
              <a:t>&lt;&gt; By the middle or end of the third EVA, simple things like bag locks and the lock which held the pallet on the Rover began not only to malfunction but to not function at all. They effectively froze. </a:t>
            </a:r>
            <a:br>
              <a:rPr lang="en-US" sz="1400" dirty="0"/>
            </a:br>
            <a:endParaRPr lang="en-US" sz="1400" dirty="0"/>
          </a:p>
          <a:p>
            <a:r>
              <a:rPr lang="en-US" sz="1400" dirty="0">
                <a:solidFill>
                  <a:schemeClr val="bg1"/>
                </a:solidFill>
              </a:rPr>
              <a:t>We tried to dust them and bang the dust off and clean them, and there was just no way. </a:t>
            </a:r>
          </a:p>
          <a:p>
            <a:endParaRPr lang="en-US" sz="1400" dirty="0"/>
          </a:p>
          <a:p>
            <a:r>
              <a:rPr lang="en-US" sz="1400" dirty="0"/>
              <a:t>Once you get inside the spacecraft, as much as you dust yourself, you start taking off the suits and you have dust on your hands and your face and you're walking in it. You can be as careful in cleaning up as you want to, but it just sort of inhabits every nook and cranny in the spacecraft and every pore in your skin.”</a:t>
            </a:r>
          </a:p>
        </p:txBody>
      </p:sp>
      <p:pic>
        <p:nvPicPr>
          <p:cNvPr id="8" name="Picture 7">
            <a:extLst>
              <a:ext uri="{FF2B5EF4-FFF2-40B4-BE49-F238E27FC236}">
                <a16:creationId xmlns:a16="http://schemas.microsoft.com/office/drawing/2014/main" id="{2652240C-EC75-49C6-A4E1-2DC595629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518" y="1325563"/>
            <a:ext cx="5814263" cy="4363771"/>
          </a:xfrm>
          <a:prstGeom prst="rect">
            <a:avLst/>
          </a:prstGeom>
        </p:spPr>
      </p:pic>
    </p:spTree>
    <p:extLst>
      <p:ext uri="{BB962C8B-B14F-4D97-AF65-F5344CB8AC3E}">
        <p14:creationId xmlns:p14="http://schemas.microsoft.com/office/powerpoint/2010/main" val="35950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66428-65CC-4BD8-9A89-44EF38E1239B}"/>
              </a:ext>
            </a:extLst>
          </p:cNvPr>
          <p:cNvSpPr>
            <a:spLocks noGrp="1"/>
          </p:cNvSpPr>
          <p:nvPr>
            <p:ph type="title"/>
          </p:nvPr>
        </p:nvSpPr>
        <p:spPr>
          <a:xfrm>
            <a:off x="838200" y="0"/>
            <a:ext cx="10515600" cy="1325563"/>
          </a:xfrm>
        </p:spPr>
        <p:txBody>
          <a:bodyPr>
            <a:normAutofit/>
          </a:bodyPr>
          <a:lstStyle/>
          <a:p>
            <a:pPr algn="ctr"/>
            <a:r>
              <a:rPr lang="en-US" sz="4000" dirty="0"/>
              <a:t>Multi-year Lunar Base</a:t>
            </a:r>
            <a:r>
              <a:rPr lang="ru-RU" sz="4000" dirty="0"/>
              <a:t> </a:t>
            </a:r>
            <a:r>
              <a:rPr lang="en-US" sz="4000" dirty="0"/>
              <a:t>Looks Rather Questionable</a:t>
            </a:r>
          </a:p>
        </p:txBody>
      </p:sp>
      <p:pic>
        <p:nvPicPr>
          <p:cNvPr id="5" name="Picture 4">
            <a:extLst>
              <a:ext uri="{FF2B5EF4-FFF2-40B4-BE49-F238E27FC236}">
                <a16:creationId xmlns:a16="http://schemas.microsoft.com/office/drawing/2014/main" id="{55E31C81-C414-4F9E-84CC-74C495BB2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153" y="981497"/>
            <a:ext cx="8811694" cy="5265868"/>
          </a:xfrm>
          <a:prstGeom prst="rect">
            <a:avLst/>
          </a:prstGeom>
        </p:spPr>
      </p:pic>
      <p:sp>
        <p:nvSpPr>
          <p:cNvPr id="8" name="TextBox 7">
            <a:extLst>
              <a:ext uri="{FF2B5EF4-FFF2-40B4-BE49-F238E27FC236}">
                <a16:creationId xmlns:a16="http://schemas.microsoft.com/office/drawing/2014/main" id="{9E207BA1-10DA-4C86-9816-E3487DF4617A}"/>
              </a:ext>
            </a:extLst>
          </p:cNvPr>
          <p:cNvSpPr txBox="1"/>
          <p:nvPr/>
        </p:nvSpPr>
        <p:spPr>
          <a:xfrm>
            <a:off x="4228822" y="6247365"/>
            <a:ext cx="3734356" cy="369332"/>
          </a:xfrm>
          <a:prstGeom prst="rect">
            <a:avLst/>
          </a:prstGeom>
          <a:noFill/>
        </p:spPr>
        <p:txBody>
          <a:bodyPr wrap="none" rtlCol="0">
            <a:spAutoFit/>
          </a:bodyPr>
          <a:lstStyle/>
          <a:p>
            <a:r>
              <a:rPr lang="en-US" dirty="0"/>
              <a:t>Image Credit: European Space Agency</a:t>
            </a:r>
          </a:p>
        </p:txBody>
      </p:sp>
    </p:spTree>
    <p:extLst>
      <p:ext uri="{BB962C8B-B14F-4D97-AF65-F5344CB8AC3E}">
        <p14:creationId xmlns:p14="http://schemas.microsoft.com/office/powerpoint/2010/main" val="1117500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normAutofit/>
          </a:bodyPr>
          <a:lstStyle/>
          <a:p>
            <a:pPr algn="ctr"/>
            <a:r>
              <a:rPr lang="en-US" dirty="0"/>
              <a:t>Lunar Swirls</a:t>
            </a:r>
          </a:p>
        </p:txBody>
      </p:sp>
      <p:pic>
        <p:nvPicPr>
          <p:cNvPr id="10" name="Content Placeholder 9">
            <a:extLst>
              <a:ext uri="{FF2B5EF4-FFF2-40B4-BE49-F238E27FC236}">
                <a16:creationId xmlns:a16="http://schemas.microsoft.com/office/drawing/2014/main" id="{02076286-3C11-4DD2-A864-EEE74F41F3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38480"/>
            <a:ext cx="10515600" cy="1489438"/>
          </a:xfrm>
        </p:spPr>
      </p:pic>
    </p:spTree>
    <p:extLst>
      <p:ext uri="{BB962C8B-B14F-4D97-AF65-F5344CB8AC3E}">
        <p14:creationId xmlns:p14="http://schemas.microsoft.com/office/powerpoint/2010/main" val="1427894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normAutofit/>
          </a:bodyPr>
          <a:lstStyle/>
          <a:p>
            <a:pPr algn="ctr"/>
            <a:r>
              <a:rPr lang="en-US" sz="4000" dirty="0"/>
              <a:t>Lunar Swirls (“</a:t>
            </a:r>
            <a:r>
              <a:rPr lang="ru-RU" sz="4000" dirty="0"/>
              <a:t>Лунные диффузные структуры</a:t>
            </a:r>
            <a:r>
              <a:rPr lang="en-US" sz="4000" dirty="0"/>
              <a:t>”)</a:t>
            </a:r>
          </a:p>
        </p:txBody>
      </p:sp>
      <p:pic>
        <p:nvPicPr>
          <p:cNvPr id="8" name="Content Placeholder 7">
            <a:extLst>
              <a:ext uri="{FF2B5EF4-FFF2-40B4-BE49-F238E27FC236}">
                <a16:creationId xmlns:a16="http://schemas.microsoft.com/office/drawing/2014/main" id="{A657EB90-3B7D-4E32-A722-F3B1831657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52740" y="1436165"/>
            <a:ext cx="5181600" cy="3731927"/>
          </a:xfrm>
        </p:spPr>
      </p:pic>
      <p:pic>
        <p:nvPicPr>
          <p:cNvPr id="11" name="Content Placeholder 10">
            <a:extLst>
              <a:ext uri="{FF2B5EF4-FFF2-40B4-BE49-F238E27FC236}">
                <a16:creationId xmlns:a16="http://schemas.microsoft.com/office/drawing/2014/main" id="{A7272B5C-D59C-4137-987E-1912BF00898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0872" y="1436165"/>
            <a:ext cx="3481070" cy="4351338"/>
          </a:xfrm>
        </p:spPr>
      </p:pic>
      <p:pic>
        <p:nvPicPr>
          <p:cNvPr id="13" name="Picture 12">
            <a:extLst>
              <a:ext uri="{FF2B5EF4-FFF2-40B4-BE49-F238E27FC236}">
                <a16:creationId xmlns:a16="http://schemas.microsoft.com/office/drawing/2014/main" id="{25599AFD-0A61-4FD8-877A-2974AE828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9000" y="1436165"/>
            <a:ext cx="2454504" cy="1840878"/>
          </a:xfrm>
          <a:prstGeom prst="rect">
            <a:avLst/>
          </a:prstGeom>
        </p:spPr>
      </p:pic>
      <p:sp>
        <p:nvSpPr>
          <p:cNvPr id="14" name="TextBox 13">
            <a:extLst>
              <a:ext uri="{FF2B5EF4-FFF2-40B4-BE49-F238E27FC236}">
                <a16:creationId xmlns:a16="http://schemas.microsoft.com/office/drawing/2014/main" id="{32FD92F5-314E-49D5-B83D-8301F06EB763}"/>
              </a:ext>
            </a:extLst>
          </p:cNvPr>
          <p:cNvSpPr txBox="1"/>
          <p:nvPr/>
        </p:nvSpPr>
        <p:spPr>
          <a:xfrm>
            <a:off x="1814251" y="6006551"/>
            <a:ext cx="8747844" cy="369332"/>
          </a:xfrm>
          <a:prstGeom prst="rect">
            <a:avLst/>
          </a:prstGeom>
          <a:noFill/>
        </p:spPr>
        <p:txBody>
          <a:bodyPr wrap="none" rtlCol="0">
            <a:spAutoFit/>
          </a:bodyPr>
          <a:lstStyle/>
          <a:p>
            <a:r>
              <a:rPr lang="en-US" dirty="0"/>
              <a:t>Are there permanent magnets underneath them, protecting the surface from solar wind?</a:t>
            </a:r>
          </a:p>
        </p:txBody>
      </p:sp>
    </p:spTree>
    <p:extLst>
      <p:ext uri="{BB962C8B-B14F-4D97-AF65-F5344CB8AC3E}">
        <p14:creationId xmlns:p14="http://schemas.microsoft.com/office/powerpoint/2010/main" val="336347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ctrTitle"/>
          </p:nvPr>
        </p:nvSpPr>
        <p:spPr/>
        <p:txBody>
          <a:bodyPr>
            <a:normAutofit/>
          </a:bodyPr>
          <a:lstStyle/>
          <a:p>
            <a:pPr algn="ctr"/>
            <a:r>
              <a:rPr lang="en-US" dirty="0"/>
              <a:t>Beyond The Moon</a:t>
            </a:r>
          </a:p>
        </p:txBody>
      </p:sp>
    </p:spTree>
    <p:extLst>
      <p:ext uri="{BB962C8B-B14F-4D97-AF65-F5344CB8AC3E}">
        <p14:creationId xmlns:p14="http://schemas.microsoft.com/office/powerpoint/2010/main" val="51288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normAutofit/>
          </a:bodyPr>
          <a:lstStyle/>
          <a:p>
            <a:pPr algn="ctr"/>
            <a:r>
              <a:rPr lang="en-US" dirty="0"/>
              <a:t>Rings beyond the giant planets</a:t>
            </a:r>
            <a:br>
              <a:rPr lang="en-US" dirty="0"/>
            </a:br>
            <a:r>
              <a:rPr lang="en-US" sz="1600" dirty="0"/>
              <a:t>by Bruno </a:t>
            </a:r>
            <a:r>
              <a:rPr lang="en-US" sz="1600" dirty="0" err="1"/>
              <a:t>Sicardy</a:t>
            </a:r>
            <a:r>
              <a:rPr lang="en-US" sz="1600" dirty="0"/>
              <a:t>, </a:t>
            </a:r>
            <a:r>
              <a:rPr lang="en-US" sz="1600" dirty="0" err="1"/>
              <a:t>Maryame</a:t>
            </a:r>
            <a:r>
              <a:rPr lang="en-US" sz="1600" dirty="0"/>
              <a:t> El </a:t>
            </a:r>
            <a:r>
              <a:rPr lang="en-US" sz="1600" dirty="0" err="1"/>
              <a:t>Moutamid</a:t>
            </a:r>
            <a:r>
              <a:rPr lang="en-US" sz="1600" dirty="0"/>
              <a:t>, Alice C. Quillen, Paul M. Schenk, Mark R. Showalter and Kevin Walsh</a:t>
            </a:r>
            <a:endParaRPr lang="en-US" dirty="0"/>
          </a:p>
        </p:txBody>
      </p:sp>
      <p:pic>
        <p:nvPicPr>
          <p:cNvPr id="12" name="Content Placeholder 11">
            <a:extLst>
              <a:ext uri="{FF2B5EF4-FFF2-40B4-BE49-F238E27FC236}">
                <a16:creationId xmlns:a16="http://schemas.microsoft.com/office/drawing/2014/main" id="{0AA516DB-8E16-4E94-9851-89FF19DE9C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8226" y="1325563"/>
            <a:ext cx="3142887" cy="5235494"/>
          </a:xfrm>
        </p:spPr>
      </p:pic>
      <p:sp>
        <p:nvSpPr>
          <p:cNvPr id="9" name="TextBox 8">
            <a:extLst>
              <a:ext uri="{FF2B5EF4-FFF2-40B4-BE49-F238E27FC236}">
                <a16:creationId xmlns:a16="http://schemas.microsoft.com/office/drawing/2014/main" id="{FB33FD37-C0D1-4B8E-9F6D-36178745AF54}"/>
              </a:ext>
            </a:extLst>
          </p:cNvPr>
          <p:cNvSpPr txBox="1"/>
          <p:nvPr/>
        </p:nvSpPr>
        <p:spPr>
          <a:xfrm>
            <a:off x="5496620" y="1325563"/>
            <a:ext cx="5227154" cy="2123658"/>
          </a:xfrm>
          <a:prstGeom prst="rect">
            <a:avLst/>
          </a:prstGeom>
          <a:noFill/>
        </p:spPr>
        <p:txBody>
          <a:bodyPr wrap="square" rtlCol="0">
            <a:spAutoFit/>
          </a:bodyPr>
          <a:lstStyle/>
          <a:p>
            <a:r>
              <a:rPr lang="en-US" sz="2000" dirty="0" err="1">
                <a:solidFill>
                  <a:schemeClr val="bg1"/>
                </a:solidFill>
              </a:rPr>
              <a:t>Chariklo</a:t>
            </a:r>
            <a:endParaRPr lang="en-US" dirty="0">
              <a:solidFill>
                <a:schemeClr val="bg1"/>
              </a:solidFill>
            </a:endParaRPr>
          </a:p>
          <a:p>
            <a:pPr marL="285750" indent="-285750">
              <a:buFont typeface="Arial" panose="020B0604020202020204" pitchFamily="34" charset="0"/>
              <a:buChar char="•"/>
            </a:pPr>
            <a:r>
              <a:rPr lang="en-US" dirty="0"/>
              <a:t>The largest body between Saturn and Uranus</a:t>
            </a:r>
          </a:p>
          <a:p>
            <a:pPr marL="285750" indent="-285750">
              <a:buFont typeface="Arial" panose="020B0604020202020204" pitchFamily="34" charset="0"/>
              <a:buChar char="•"/>
            </a:pPr>
            <a:r>
              <a:rPr lang="nn-NO" dirty="0"/>
              <a:t>296 x 264 x 204 km</a:t>
            </a:r>
          </a:p>
          <a:p>
            <a:pPr marL="285750" indent="-285750">
              <a:buFont typeface="Arial" panose="020B0604020202020204" pitchFamily="34" charset="0"/>
              <a:buChar char="•"/>
            </a:pPr>
            <a:r>
              <a:rPr lang="nn-NO" dirty="0"/>
              <a:t>Very dark – albedo ~4%</a:t>
            </a:r>
          </a:p>
          <a:p>
            <a:pPr marL="285750" indent="-285750">
              <a:buFont typeface="Arial" panose="020B0604020202020204" pitchFamily="34" charset="0"/>
              <a:buChar char="•"/>
            </a:pPr>
            <a:r>
              <a:rPr lang="nn-NO" dirty="0"/>
              <a:t>Two rings several km width, separated by 8.7 km gap</a:t>
            </a: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6633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33A50A-0668-4BC8-961F-F6F3F82C5BD6}"/>
              </a:ext>
            </a:extLst>
          </p:cNvPr>
          <p:cNvSpPr>
            <a:spLocks noGrp="1"/>
          </p:cNvSpPr>
          <p:nvPr>
            <p:ph type="title"/>
          </p:nvPr>
        </p:nvSpPr>
        <p:spPr>
          <a:xfrm>
            <a:off x="838200" y="0"/>
            <a:ext cx="10515600" cy="1325563"/>
          </a:xfrm>
        </p:spPr>
        <p:txBody>
          <a:bodyPr/>
          <a:lstStyle/>
          <a:p>
            <a:pPr algn="ctr"/>
            <a:r>
              <a:rPr lang="en-US" dirty="0"/>
              <a:t>Earth Seismic Spectrum 2.614 </a:t>
            </a:r>
            <a:r>
              <a:rPr lang="en-US" dirty="0" err="1"/>
              <a:t>mHz</a:t>
            </a:r>
            <a:r>
              <a:rPr lang="en-US" dirty="0"/>
              <a:t> peak</a:t>
            </a:r>
          </a:p>
        </p:txBody>
      </p:sp>
      <p:pic>
        <p:nvPicPr>
          <p:cNvPr id="7" name="Content Placeholder 6">
            <a:extLst>
              <a:ext uri="{FF2B5EF4-FFF2-40B4-BE49-F238E27FC236}">
                <a16:creationId xmlns:a16="http://schemas.microsoft.com/office/drawing/2014/main" id="{3E3C92BB-D5BD-4D82-976C-BD1E47F91868}"/>
              </a:ext>
            </a:extLst>
          </p:cNvPr>
          <p:cNvPicPr>
            <a:picLocks noGrp="1" noChangeAspect="1"/>
          </p:cNvPicPr>
          <p:nvPr>
            <p:ph idx="1"/>
          </p:nvPr>
        </p:nvPicPr>
        <p:blipFill>
          <a:blip r:embed="rId2"/>
          <a:stretch>
            <a:fillRect/>
          </a:stretch>
        </p:blipFill>
        <p:spPr>
          <a:xfrm>
            <a:off x="1685192" y="1325563"/>
            <a:ext cx="8821615" cy="4710112"/>
          </a:xfrm>
          <a:prstGeom prst="rect">
            <a:avLst/>
          </a:prstGeom>
        </p:spPr>
      </p:pic>
    </p:spTree>
    <p:extLst>
      <p:ext uri="{BB962C8B-B14F-4D97-AF65-F5344CB8AC3E}">
        <p14:creationId xmlns:p14="http://schemas.microsoft.com/office/powerpoint/2010/main" val="2404549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normAutofit/>
          </a:bodyPr>
          <a:lstStyle/>
          <a:p>
            <a:pPr algn="ctr"/>
            <a:r>
              <a:rPr lang="en-US" dirty="0"/>
              <a:t>Rings beyond the giant planets?</a:t>
            </a:r>
          </a:p>
        </p:txBody>
      </p:sp>
      <p:pic>
        <p:nvPicPr>
          <p:cNvPr id="11" name="Content Placeholder 10">
            <a:extLst>
              <a:ext uri="{FF2B5EF4-FFF2-40B4-BE49-F238E27FC236}">
                <a16:creationId xmlns:a16="http://schemas.microsoft.com/office/drawing/2014/main" id="{3E70980B-DE8E-478E-B76E-D9F2FC989AC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8546" y="1436164"/>
            <a:ext cx="4959829" cy="4954820"/>
          </a:xfrm>
        </p:spPr>
      </p:pic>
      <p:pic>
        <p:nvPicPr>
          <p:cNvPr id="14" name="Content Placeholder 13">
            <a:extLst>
              <a:ext uri="{FF2B5EF4-FFF2-40B4-BE49-F238E27FC236}">
                <a16:creationId xmlns:a16="http://schemas.microsoft.com/office/drawing/2014/main" id="{A4E46686-A886-40FA-834B-BB53685E661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63595" y="1436164"/>
            <a:ext cx="5469859" cy="3092820"/>
          </a:xfrm>
        </p:spPr>
      </p:pic>
      <p:sp>
        <p:nvSpPr>
          <p:cNvPr id="9" name="TextBox 8">
            <a:extLst>
              <a:ext uri="{FF2B5EF4-FFF2-40B4-BE49-F238E27FC236}">
                <a16:creationId xmlns:a16="http://schemas.microsoft.com/office/drawing/2014/main" id="{FB33FD37-C0D1-4B8E-9F6D-36178745AF54}"/>
              </a:ext>
            </a:extLst>
          </p:cNvPr>
          <p:cNvSpPr txBox="1"/>
          <p:nvPr/>
        </p:nvSpPr>
        <p:spPr>
          <a:xfrm>
            <a:off x="6063595" y="4775505"/>
            <a:ext cx="5802189" cy="646331"/>
          </a:xfrm>
          <a:prstGeom prst="rect">
            <a:avLst/>
          </a:prstGeom>
          <a:noFill/>
        </p:spPr>
        <p:txBody>
          <a:bodyPr wrap="square" rtlCol="0">
            <a:spAutoFit/>
          </a:bodyPr>
          <a:lstStyle/>
          <a:p>
            <a:r>
              <a:rPr lang="en-US" dirty="0"/>
              <a:t>Iapetus ridge, too?</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41752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p:txBody>
          <a:bodyPr>
            <a:normAutofit/>
          </a:bodyPr>
          <a:lstStyle/>
          <a:p>
            <a:pPr algn="ctr"/>
            <a:r>
              <a:rPr lang="en-US" dirty="0"/>
              <a:t>PENITENTES AT TARTARUS DORSA, PLUTO</a:t>
            </a:r>
          </a:p>
        </p:txBody>
      </p:sp>
      <p:pic>
        <p:nvPicPr>
          <p:cNvPr id="10" name="Content Placeholder 9">
            <a:extLst>
              <a:ext uri="{FF2B5EF4-FFF2-40B4-BE49-F238E27FC236}">
                <a16:creationId xmlns:a16="http://schemas.microsoft.com/office/drawing/2014/main" id="{0B5D3BB6-21C8-413C-A869-EC2702484F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53904"/>
            <a:ext cx="10515600" cy="1950191"/>
          </a:xfrm>
        </p:spPr>
      </p:pic>
    </p:spTree>
    <p:extLst>
      <p:ext uri="{BB962C8B-B14F-4D97-AF65-F5344CB8AC3E}">
        <p14:creationId xmlns:p14="http://schemas.microsoft.com/office/powerpoint/2010/main" val="797808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ctrTitle"/>
          </p:nvPr>
        </p:nvSpPr>
        <p:spPr/>
        <p:txBody>
          <a:bodyPr>
            <a:normAutofit/>
          </a:bodyPr>
          <a:lstStyle/>
          <a:p>
            <a:pPr algn="ctr"/>
            <a:r>
              <a:rPr lang="en-US" dirty="0"/>
              <a:t>“</a:t>
            </a:r>
            <a:r>
              <a:rPr lang="en-US" dirty="0" err="1"/>
              <a:t>Penitentes</a:t>
            </a:r>
            <a:r>
              <a:rPr lang="en-US" dirty="0"/>
              <a:t>?”</a:t>
            </a:r>
          </a:p>
        </p:txBody>
      </p:sp>
      <p:sp>
        <p:nvSpPr>
          <p:cNvPr id="7" name="Subtitle 6">
            <a:extLst>
              <a:ext uri="{FF2B5EF4-FFF2-40B4-BE49-F238E27FC236}">
                <a16:creationId xmlns:a16="http://schemas.microsoft.com/office/drawing/2014/main" id="{4E3FA013-AD39-4237-89BA-C279DE6049DF}"/>
              </a:ext>
            </a:extLst>
          </p:cNvPr>
          <p:cNvSpPr>
            <a:spLocks noGrp="1"/>
          </p:cNvSpPr>
          <p:nvPr>
            <p:ph type="subTitle" idx="1"/>
          </p:nvPr>
        </p:nvSpPr>
        <p:spPr/>
        <p:txBody>
          <a:bodyPr/>
          <a:lstStyle/>
          <a:p>
            <a:r>
              <a:rPr lang="ru-RU" dirty="0"/>
              <a:t>Дык, кальгаспоры</a:t>
            </a:r>
            <a:endParaRPr lang="en-US" dirty="0"/>
          </a:p>
        </p:txBody>
      </p:sp>
    </p:spTree>
    <p:extLst>
      <p:ext uri="{BB962C8B-B14F-4D97-AF65-F5344CB8AC3E}">
        <p14:creationId xmlns:p14="http://schemas.microsoft.com/office/powerpoint/2010/main" val="145814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normAutofit/>
          </a:bodyPr>
          <a:lstStyle/>
          <a:p>
            <a:pPr algn="ctr"/>
            <a:r>
              <a:rPr lang="en-US" dirty="0" err="1"/>
              <a:t>Penitentes</a:t>
            </a:r>
            <a:r>
              <a:rPr lang="en-US" dirty="0"/>
              <a:t> AKA </a:t>
            </a:r>
            <a:r>
              <a:rPr lang="ru-RU" dirty="0"/>
              <a:t>Кальгаспоры</a:t>
            </a:r>
            <a:endParaRPr lang="en-US" dirty="0"/>
          </a:p>
        </p:txBody>
      </p:sp>
      <p:pic>
        <p:nvPicPr>
          <p:cNvPr id="8" name="Content Placeholder 7">
            <a:extLst>
              <a:ext uri="{FF2B5EF4-FFF2-40B4-BE49-F238E27FC236}">
                <a16:creationId xmlns:a16="http://schemas.microsoft.com/office/drawing/2014/main" id="{2AB7B004-6789-4138-AD35-59B3F5365ED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2647" y="1592760"/>
            <a:ext cx="5321972" cy="3455826"/>
          </a:xfrm>
        </p:spPr>
      </p:pic>
      <p:pic>
        <p:nvPicPr>
          <p:cNvPr id="11" name="Content Placeholder 10">
            <a:extLst>
              <a:ext uri="{FF2B5EF4-FFF2-40B4-BE49-F238E27FC236}">
                <a16:creationId xmlns:a16="http://schemas.microsoft.com/office/drawing/2014/main" id="{8C77364F-859C-4DC8-BE46-1D23FF2789C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592760"/>
            <a:ext cx="5665282" cy="1621780"/>
          </a:xfrm>
        </p:spPr>
      </p:pic>
      <p:sp>
        <p:nvSpPr>
          <p:cNvPr id="12" name="TextBox 11">
            <a:extLst>
              <a:ext uri="{FF2B5EF4-FFF2-40B4-BE49-F238E27FC236}">
                <a16:creationId xmlns:a16="http://schemas.microsoft.com/office/drawing/2014/main" id="{F366920D-55D4-44A2-B703-8E02AEB6B1FA}"/>
              </a:ext>
            </a:extLst>
          </p:cNvPr>
          <p:cNvSpPr txBox="1"/>
          <p:nvPr/>
        </p:nvSpPr>
        <p:spPr>
          <a:xfrm>
            <a:off x="6096000" y="3481737"/>
            <a:ext cx="5117555" cy="646331"/>
          </a:xfrm>
          <a:prstGeom prst="rect">
            <a:avLst/>
          </a:prstGeom>
          <a:noFill/>
        </p:spPr>
        <p:txBody>
          <a:bodyPr wrap="square" rtlCol="0">
            <a:spAutoFit/>
          </a:bodyPr>
          <a:lstStyle/>
          <a:p>
            <a:r>
              <a:rPr lang="en-US" dirty="0"/>
              <a:t>Complex formation made by play of illumination and ice evaporation</a:t>
            </a:r>
          </a:p>
        </p:txBody>
      </p:sp>
    </p:spTree>
    <p:extLst>
      <p:ext uri="{BB962C8B-B14F-4D97-AF65-F5344CB8AC3E}">
        <p14:creationId xmlns:p14="http://schemas.microsoft.com/office/powerpoint/2010/main" val="3942827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normAutofit/>
          </a:bodyPr>
          <a:lstStyle/>
          <a:p>
            <a:pPr algn="ctr"/>
            <a:r>
              <a:rPr lang="en-US" dirty="0"/>
              <a:t>PENITENTES AT TARTARUS DORSA, PLUTO</a:t>
            </a:r>
          </a:p>
        </p:txBody>
      </p:sp>
      <p:pic>
        <p:nvPicPr>
          <p:cNvPr id="6" name="Content Placeholder 5">
            <a:extLst>
              <a:ext uri="{FF2B5EF4-FFF2-40B4-BE49-F238E27FC236}">
                <a16:creationId xmlns:a16="http://schemas.microsoft.com/office/drawing/2014/main" id="{48969D58-1489-4A20-8B52-A560913E2F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481" y="1594515"/>
            <a:ext cx="6904230" cy="4271261"/>
          </a:xfrm>
        </p:spPr>
      </p:pic>
      <p:sp>
        <p:nvSpPr>
          <p:cNvPr id="7" name="TextBox 6">
            <a:extLst>
              <a:ext uri="{FF2B5EF4-FFF2-40B4-BE49-F238E27FC236}">
                <a16:creationId xmlns:a16="http://schemas.microsoft.com/office/drawing/2014/main" id="{AA1F7510-4D56-4EF4-8B4B-6AE0E5A0559E}"/>
              </a:ext>
            </a:extLst>
          </p:cNvPr>
          <p:cNvSpPr txBox="1"/>
          <p:nvPr/>
        </p:nvSpPr>
        <p:spPr>
          <a:xfrm>
            <a:off x="7805394" y="1594515"/>
            <a:ext cx="3827282" cy="1200329"/>
          </a:xfrm>
          <a:prstGeom prst="rect">
            <a:avLst/>
          </a:prstGeom>
          <a:noFill/>
        </p:spPr>
        <p:txBody>
          <a:bodyPr wrap="square" rtlCol="0">
            <a:spAutoFit/>
          </a:bodyPr>
          <a:lstStyle/>
          <a:p>
            <a:r>
              <a:rPr lang="en-US" dirty="0"/>
              <a:t>Observational evidence and theoretical considerations suggest this land is filled with penitents made of frozen Nitrogen.</a:t>
            </a:r>
          </a:p>
        </p:txBody>
      </p:sp>
    </p:spTree>
    <p:extLst>
      <p:ext uri="{BB962C8B-B14F-4D97-AF65-F5344CB8AC3E}">
        <p14:creationId xmlns:p14="http://schemas.microsoft.com/office/powerpoint/2010/main" val="3601885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351933" y="0"/>
            <a:ext cx="11356158" cy="1325563"/>
          </a:xfrm>
        </p:spPr>
        <p:txBody>
          <a:bodyPr>
            <a:normAutofit/>
          </a:bodyPr>
          <a:lstStyle/>
          <a:p>
            <a:pPr algn="ctr"/>
            <a:r>
              <a:rPr lang="en-US" sz="3200" dirty="0"/>
              <a:t>METHANE, ETHANE AND NITROGEN LIQUID STABILITY ON TITAN</a:t>
            </a:r>
            <a:br>
              <a:rPr lang="en-US" sz="3200" dirty="0"/>
            </a:br>
            <a:r>
              <a:rPr lang="en-US" sz="1600" dirty="0">
                <a:latin typeface="Times New Roman" panose="02020603050405020304" pitchFamily="18" charset="0"/>
              </a:rPr>
              <a:t>Hanley</a:t>
            </a:r>
            <a:r>
              <a:rPr lang="en-US" sz="100" dirty="0">
                <a:latin typeface="Times New Roman" panose="02020603050405020304" pitchFamily="18" charset="0"/>
              </a:rPr>
              <a:t>1</a:t>
            </a:r>
            <a:r>
              <a:rPr lang="en-US" sz="1600" dirty="0">
                <a:latin typeface="Times New Roman" panose="02020603050405020304" pitchFamily="18" charset="0"/>
              </a:rPr>
              <a:t>, L. Pearce</a:t>
            </a:r>
            <a:r>
              <a:rPr lang="en-US" sz="100" dirty="0">
                <a:latin typeface="Times New Roman" panose="02020603050405020304" pitchFamily="18" charset="0"/>
              </a:rPr>
              <a:t>2,3</a:t>
            </a:r>
            <a:r>
              <a:rPr lang="en-US" sz="1600" dirty="0">
                <a:latin typeface="Times New Roman" panose="02020603050405020304" pitchFamily="18" charset="0"/>
              </a:rPr>
              <a:t>, G. Thompson</a:t>
            </a:r>
            <a:r>
              <a:rPr lang="en-US" sz="100" dirty="0">
                <a:latin typeface="Times New Roman" panose="02020603050405020304" pitchFamily="18" charset="0"/>
              </a:rPr>
              <a:t>2</a:t>
            </a:r>
            <a:r>
              <a:rPr lang="en-US" sz="1600" dirty="0">
                <a:latin typeface="Times New Roman" panose="02020603050405020304" pitchFamily="18" charset="0"/>
              </a:rPr>
              <a:t>, W. Grundy</a:t>
            </a:r>
            <a:r>
              <a:rPr lang="en-US" sz="100" dirty="0">
                <a:latin typeface="Times New Roman" panose="02020603050405020304" pitchFamily="18" charset="0"/>
              </a:rPr>
              <a:t>1</a:t>
            </a:r>
            <a:r>
              <a:rPr lang="en-US" sz="1600" dirty="0">
                <a:latin typeface="Times New Roman" panose="02020603050405020304" pitchFamily="18" charset="0"/>
              </a:rPr>
              <a:t>, H. Roe</a:t>
            </a:r>
            <a:r>
              <a:rPr lang="en-US" sz="100" dirty="0">
                <a:latin typeface="Times New Roman" panose="02020603050405020304" pitchFamily="18" charset="0"/>
              </a:rPr>
              <a:t>1</a:t>
            </a:r>
            <a:r>
              <a:rPr lang="en-US" sz="1600" dirty="0">
                <a:latin typeface="Times New Roman" panose="02020603050405020304" pitchFamily="18" charset="0"/>
              </a:rPr>
              <a:t>, G. Lindberg</a:t>
            </a:r>
            <a:r>
              <a:rPr lang="en-US" sz="100" dirty="0">
                <a:latin typeface="Times New Roman" panose="02020603050405020304" pitchFamily="18" charset="0"/>
              </a:rPr>
              <a:t>2</a:t>
            </a:r>
            <a:r>
              <a:rPr lang="en-US" sz="1600" dirty="0">
                <a:latin typeface="Times New Roman" panose="02020603050405020304" pitchFamily="18" charset="0"/>
              </a:rPr>
              <a:t>, S. Dustrud</a:t>
            </a:r>
            <a:r>
              <a:rPr lang="en-US" sz="100" dirty="0">
                <a:latin typeface="Times New Roman" panose="02020603050405020304" pitchFamily="18" charset="0"/>
              </a:rPr>
              <a:t>2</a:t>
            </a:r>
            <a:r>
              <a:rPr lang="en-US" sz="1600" dirty="0">
                <a:latin typeface="Times New Roman" panose="02020603050405020304" pitchFamily="18" charset="0"/>
              </a:rPr>
              <a:t>, D. Trilling</a:t>
            </a:r>
            <a:r>
              <a:rPr lang="en-US" sz="100" dirty="0">
                <a:latin typeface="Times New Roman" panose="02020603050405020304" pitchFamily="18" charset="0"/>
              </a:rPr>
              <a:t>2</a:t>
            </a:r>
            <a:r>
              <a:rPr lang="en-US" sz="1600" dirty="0">
                <a:latin typeface="Times New Roman" panose="02020603050405020304" pitchFamily="18" charset="0"/>
              </a:rPr>
              <a:t>, S. Tegler</a:t>
            </a:r>
            <a:r>
              <a:rPr lang="en-US" sz="100" dirty="0">
                <a:latin typeface="Times New Roman" panose="02020603050405020304" pitchFamily="18" charset="0"/>
              </a:rPr>
              <a:t>2</a:t>
            </a:r>
            <a:r>
              <a:rPr lang="en-US" sz="1600" dirty="0">
                <a:latin typeface="Times New Roman" panose="02020603050405020304" pitchFamily="18" charset="0"/>
              </a:rPr>
              <a:t>. </a:t>
            </a:r>
            <a:r>
              <a:rPr lang="en-US" sz="100" dirty="0">
                <a:latin typeface="Times New Roman" panose="02020603050405020304" pitchFamily="18" charset="0"/>
              </a:rPr>
              <a:t>1</a:t>
            </a:r>
            <a:r>
              <a:rPr lang="en-US" sz="1600" dirty="0">
                <a:latin typeface="Times New Roman" panose="02020603050405020304" pitchFamily="18" charset="0"/>
              </a:rPr>
              <a:t>Lowell Observatory, Flagstaff, AZ (jhanley@lowell.edu), </a:t>
            </a:r>
            <a:r>
              <a:rPr lang="en-US" sz="100" dirty="0">
                <a:latin typeface="Times New Roman" panose="02020603050405020304" pitchFamily="18" charset="0"/>
              </a:rPr>
              <a:t>2</a:t>
            </a:r>
            <a:r>
              <a:rPr lang="en-US" sz="1600" dirty="0">
                <a:latin typeface="Times New Roman" panose="02020603050405020304" pitchFamily="18" charset="0"/>
              </a:rPr>
              <a:t>Northern Arizona University, Flagstaff, AZ, </a:t>
            </a:r>
            <a:r>
              <a:rPr lang="en-US" sz="100" dirty="0">
                <a:latin typeface="Times New Roman" panose="02020603050405020304" pitchFamily="18" charset="0"/>
              </a:rPr>
              <a:t>3</a:t>
            </a:r>
            <a:r>
              <a:rPr lang="en-US" sz="1600" dirty="0">
                <a:latin typeface="Times New Roman" panose="02020603050405020304" pitchFamily="18" charset="0"/>
              </a:rPr>
              <a:t>University of Texas, Austin, TX.</a:t>
            </a:r>
            <a:endParaRPr lang="en-US" sz="3200" dirty="0"/>
          </a:p>
        </p:txBody>
      </p:sp>
      <p:pic>
        <p:nvPicPr>
          <p:cNvPr id="10" name="Content Placeholder 9">
            <a:extLst>
              <a:ext uri="{FF2B5EF4-FFF2-40B4-BE49-F238E27FC236}">
                <a16:creationId xmlns:a16="http://schemas.microsoft.com/office/drawing/2014/main" id="{91F26BEB-2B5B-432B-A3D4-0AB1F118E8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909" y="1523966"/>
            <a:ext cx="4945931" cy="4945931"/>
          </a:xfrm>
        </p:spPr>
      </p:pic>
      <p:pic>
        <p:nvPicPr>
          <p:cNvPr id="3" name="Picture 2">
            <a:extLst>
              <a:ext uri="{FF2B5EF4-FFF2-40B4-BE49-F238E27FC236}">
                <a16:creationId xmlns:a16="http://schemas.microsoft.com/office/drawing/2014/main" id="{423EFBD7-6511-42B3-95E3-608E8E638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224" y="1523965"/>
            <a:ext cx="3751868" cy="4951445"/>
          </a:xfrm>
          <a:prstGeom prst="rect">
            <a:avLst/>
          </a:prstGeom>
        </p:spPr>
      </p:pic>
      <p:sp>
        <p:nvSpPr>
          <p:cNvPr id="12" name="TextBox 11">
            <a:extLst>
              <a:ext uri="{FF2B5EF4-FFF2-40B4-BE49-F238E27FC236}">
                <a16:creationId xmlns:a16="http://schemas.microsoft.com/office/drawing/2014/main" id="{D9D05FA1-9BD5-4836-AA88-9CA301369BDA}"/>
              </a:ext>
            </a:extLst>
          </p:cNvPr>
          <p:cNvSpPr txBox="1"/>
          <p:nvPr/>
        </p:nvSpPr>
        <p:spPr>
          <a:xfrm>
            <a:off x="5836850" y="2459504"/>
            <a:ext cx="1510350" cy="2554545"/>
          </a:xfrm>
          <a:prstGeom prst="rect">
            <a:avLst/>
          </a:prstGeom>
          <a:noFill/>
        </p:spPr>
        <p:txBody>
          <a:bodyPr wrap="none" rtlCol="0">
            <a:spAutoFit/>
          </a:bodyPr>
          <a:lstStyle/>
          <a:p>
            <a:pPr algn="ctr"/>
            <a:r>
              <a:rPr lang="en-US" sz="4000" dirty="0"/>
              <a:t>-180 C</a:t>
            </a:r>
          </a:p>
          <a:p>
            <a:pPr algn="ctr"/>
            <a:r>
              <a:rPr lang="en-US" sz="4000" dirty="0"/>
              <a:t>CH</a:t>
            </a:r>
            <a:r>
              <a:rPr lang="en-US" sz="4000" baseline="-25000" dirty="0"/>
              <a:t>4</a:t>
            </a:r>
          </a:p>
          <a:p>
            <a:pPr algn="ctr"/>
            <a:r>
              <a:rPr lang="en-US" sz="4000" dirty="0"/>
              <a:t>C</a:t>
            </a:r>
            <a:r>
              <a:rPr lang="en-US" sz="4000" baseline="-25000" dirty="0"/>
              <a:t>2</a:t>
            </a:r>
            <a:r>
              <a:rPr lang="en-US" sz="4000" dirty="0"/>
              <a:t>H</a:t>
            </a:r>
            <a:r>
              <a:rPr lang="en-US" sz="4000" baseline="-25000" dirty="0"/>
              <a:t>6</a:t>
            </a:r>
          </a:p>
          <a:p>
            <a:pPr algn="ctr"/>
            <a:r>
              <a:rPr lang="en-US" sz="4000" dirty="0"/>
              <a:t>N</a:t>
            </a:r>
            <a:r>
              <a:rPr lang="en-US" sz="4000" baseline="-25000" dirty="0"/>
              <a:t>2</a:t>
            </a:r>
          </a:p>
        </p:txBody>
      </p:sp>
    </p:spTree>
    <p:extLst>
      <p:ext uri="{BB962C8B-B14F-4D97-AF65-F5344CB8AC3E}">
        <p14:creationId xmlns:p14="http://schemas.microsoft.com/office/powerpoint/2010/main" val="93791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914400" y="5555"/>
            <a:ext cx="10515600" cy="1325563"/>
          </a:xfrm>
        </p:spPr>
        <p:txBody>
          <a:bodyPr>
            <a:normAutofit/>
          </a:bodyPr>
          <a:lstStyle/>
          <a:p>
            <a:pPr algn="ctr"/>
            <a:r>
              <a:rPr lang="en-US" sz="3000" dirty="0"/>
              <a:t>METHANE, ETHANE AND NITROGEN LIQUID STABILITY ON TITAN</a:t>
            </a:r>
          </a:p>
        </p:txBody>
      </p:sp>
      <p:sp>
        <p:nvSpPr>
          <p:cNvPr id="2" name="Text Placeholder 1">
            <a:extLst>
              <a:ext uri="{FF2B5EF4-FFF2-40B4-BE49-F238E27FC236}">
                <a16:creationId xmlns:a16="http://schemas.microsoft.com/office/drawing/2014/main" id="{7740EF83-0D66-4B61-80D3-5C069E4A9000}"/>
              </a:ext>
            </a:extLst>
          </p:cNvPr>
          <p:cNvSpPr>
            <a:spLocks noGrp="1"/>
          </p:cNvSpPr>
          <p:nvPr>
            <p:ph type="body" idx="1"/>
          </p:nvPr>
        </p:nvSpPr>
        <p:spPr>
          <a:xfrm>
            <a:off x="734187" y="988967"/>
            <a:ext cx="5157787" cy="823912"/>
          </a:xfrm>
        </p:spPr>
        <p:txBody>
          <a:bodyPr/>
          <a:lstStyle/>
          <a:p>
            <a:r>
              <a:rPr lang="en-US" dirty="0"/>
              <a:t>Now add Nitrogen…</a:t>
            </a:r>
          </a:p>
        </p:txBody>
      </p:sp>
      <p:pic>
        <p:nvPicPr>
          <p:cNvPr id="12" name="Content Placeholder 11">
            <a:extLst>
              <a:ext uri="{FF2B5EF4-FFF2-40B4-BE49-F238E27FC236}">
                <a16:creationId xmlns:a16="http://schemas.microsoft.com/office/drawing/2014/main" id="{AC293D1D-15F4-466E-8EDF-880D7481C28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4187" y="1812879"/>
            <a:ext cx="3423034" cy="4117746"/>
          </a:xfrm>
        </p:spPr>
      </p:pic>
      <p:sp>
        <p:nvSpPr>
          <p:cNvPr id="5" name="Text Placeholder 4">
            <a:extLst>
              <a:ext uri="{FF2B5EF4-FFF2-40B4-BE49-F238E27FC236}">
                <a16:creationId xmlns:a16="http://schemas.microsoft.com/office/drawing/2014/main" id="{C489671D-6A29-452E-A67C-F43A2A6E48EF}"/>
              </a:ext>
            </a:extLst>
          </p:cNvPr>
          <p:cNvSpPr>
            <a:spLocks noGrp="1"/>
          </p:cNvSpPr>
          <p:nvPr>
            <p:ph type="body" sz="quarter" idx="3"/>
          </p:nvPr>
        </p:nvSpPr>
        <p:spPr>
          <a:xfrm>
            <a:off x="5891974" y="988967"/>
            <a:ext cx="5183188" cy="823912"/>
          </a:xfrm>
        </p:spPr>
        <p:txBody>
          <a:bodyPr/>
          <a:lstStyle/>
          <a:p>
            <a:pPr algn="ctr"/>
            <a:r>
              <a:rPr lang="ru-RU" dirty="0"/>
              <a:t>Съемка скрытой камерой</a:t>
            </a:r>
            <a:endParaRPr lang="en-US" dirty="0"/>
          </a:p>
        </p:txBody>
      </p:sp>
      <p:sp>
        <p:nvSpPr>
          <p:cNvPr id="15" name="TextBox 14">
            <a:extLst>
              <a:ext uri="{FF2B5EF4-FFF2-40B4-BE49-F238E27FC236}">
                <a16:creationId xmlns:a16="http://schemas.microsoft.com/office/drawing/2014/main" id="{CC37D191-9A97-4ED3-8D29-DC39676DE380}"/>
              </a:ext>
            </a:extLst>
          </p:cNvPr>
          <p:cNvSpPr txBox="1"/>
          <p:nvPr/>
        </p:nvSpPr>
        <p:spPr>
          <a:xfrm>
            <a:off x="4088787" y="6061435"/>
            <a:ext cx="3014864" cy="461665"/>
          </a:xfrm>
          <a:prstGeom prst="rect">
            <a:avLst/>
          </a:prstGeom>
          <a:noFill/>
        </p:spPr>
        <p:txBody>
          <a:bodyPr wrap="none" rtlCol="0">
            <a:spAutoFit/>
          </a:bodyPr>
          <a:lstStyle/>
          <a:p>
            <a:r>
              <a:rPr lang="ru-RU" sz="2400" dirty="0"/>
              <a:t>Нефтяная индустрия?</a:t>
            </a:r>
            <a:endParaRPr lang="en-US" sz="2400" dirty="0"/>
          </a:p>
        </p:txBody>
      </p:sp>
    </p:spTree>
    <p:extLst>
      <p:ext uri="{BB962C8B-B14F-4D97-AF65-F5344CB8AC3E}">
        <p14:creationId xmlns:p14="http://schemas.microsoft.com/office/powerpoint/2010/main" val="197292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ctrTitle"/>
          </p:nvPr>
        </p:nvSpPr>
        <p:spPr/>
        <p:txBody>
          <a:bodyPr/>
          <a:lstStyle/>
          <a:p>
            <a:pPr algn="ctr"/>
            <a:r>
              <a:rPr lang="en-US" dirty="0"/>
              <a:t>The End</a:t>
            </a:r>
          </a:p>
        </p:txBody>
      </p:sp>
      <p:sp>
        <p:nvSpPr>
          <p:cNvPr id="2" name="Subtitle 1">
            <a:extLst>
              <a:ext uri="{FF2B5EF4-FFF2-40B4-BE49-F238E27FC236}">
                <a16:creationId xmlns:a16="http://schemas.microsoft.com/office/drawing/2014/main" id="{3E19C23B-99D7-43D9-9BED-4ED7BF3B49CD}"/>
              </a:ext>
            </a:extLst>
          </p:cNvPr>
          <p:cNvSpPr>
            <a:spLocks noGrp="1"/>
          </p:cNvSpPr>
          <p:nvPr>
            <p:ph type="subTitle" idx="1"/>
          </p:nvPr>
        </p:nvSpPr>
        <p:spPr/>
        <p:txBody>
          <a:bodyPr/>
          <a:lstStyle/>
          <a:p>
            <a:r>
              <a:rPr lang="en-US" dirty="0"/>
              <a:t>Questions? Speeches? Toasts?</a:t>
            </a:r>
          </a:p>
        </p:txBody>
      </p:sp>
    </p:spTree>
    <p:extLst>
      <p:ext uri="{BB962C8B-B14F-4D97-AF65-F5344CB8AC3E}">
        <p14:creationId xmlns:p14="http://schemas.microsoft.com/office/powerpoint/2010/main" val="3180382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ctrTitle"/>
          </p:nvPr>
        </p:nvSpPr>
        <p:spPr/>
        <p:txBody>
          <a:bodyPr/>
          <a:lstStyle/>
          <a:p>
            <a:pPr algn="ctr"/>
            <a:r>
              <a:rPr lang="en-US" dirty="0" err="1"/>
              <a:t>Backuppendix</a:t>
            </a:r>
            <a:endParaRPr lang="en-US" dirty="0"/>
          </a:p>
        </p:txBody>
      </p:sp>
      <p:sp>
        <p:nvSpPr>
          <p:cNvPr id="2" name="Subtitle 1">
            <a:extLst>
              <a:ext uri="{FF2B5EF4-FFF2-40B4-BE49-F238E27FC236}">
                <a16:creationId xmlns:a16="http://schemas.microsoft.com/office/drawing/2014/main" id="{3E6A3E47-AC8E-4D7D-8FE5-CF48E15D3F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18833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p:txBody>
          <a:bodyPr/>
          <a:lstStyle/>
          <a:p>
            <a:pPr algn="ctr"/>
            <a:r>
              <a:rPr lang="ru-RU" dirty="0"/>
              <a:t>Великое Кольцо</a:t>
            </a:r>
            <a:endParaRPr lang="en-US" dirty="0"/>
          </a:p>
        </p:txBody>
      </p:sp>
      <p:pic>
        <p:nvPicPr>
          <p:cNvPr id="7" name="Content Placeholder 6">
            <a:extLst>
              <a:ext uri="{FF2B5EF4-FFF2-40B4-BE49-F238E27FC236}">
                <a16:creationId xmlns:a16="http://schemas.microsoft.com/office/drawing/2014/main" id="{C9554A1B-1A53-4CA6-80CF-2B3C0C27F2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69279"/>
            <a:ext cx="10515600" cy="3664029"/>
          </a:xfrm>
        </p:spPr>
      </p:pic>
    </p:spTree>
    <p:extLst>
      <p:ext uri="{BB962C8B-B14F-4D97-AF65-F5344CB8AC3E}">
        <p14:creationId xmlns:p14="http://schemas.microsoft.com/office/powerpoint/2010/main" val="4035794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33A50A-0668-4BC8-961F-F6F3F82C5BD6}"/>
              </a:ext>
            </a:extLst>
          </p:cNvPr>
          <p:cNvSpPr>
            <a:spLocks noGrp="1"/>
          </p:cNvSpPr>
          <p:nvPr>
            <p:ph type="title"/>
          </p:nvPr>
        </p:nvSpPr>
        <p:spPr>
          <a:xfrm>
            <a:off x="838200" y="0"/>
            <a:ext cx="10515600" cy="1325563"/>
          </a:xfrm>
        </p:spPr>
        <p:txBody>
          <a:bodyPr/>
          <a:lstStyle/>
          <a:p>
            <a:pPr algn="ctr"/>
            <a:r>
              <a:rPr lang="en-US" dirty="0"/>
              <a:t>Sagittarius A*</a:t>
            </a:r>
          </a:p>
        </p:txBody>
      </p:sp>
      <p:pic>
        <p:nvPicPr>
          <p:cNvPr id="6" name="Content Placeholder 5">
            <a:extLst>
              <a:ext uri="{FF2B5EF4-FFF2-40B4-BE49-F238E27FC236}">
                <a16:creationId xmlns:a16="http://schemas.microsoft.com/office/drawing/2014/main" id="{3D334436-C07F-447E-A358-ED9A78ABA0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582761"/>
            <a:ext cx="3677239" cy="3677239"/>
          </a:xfrm>
        </p:spPr>
      </p:pic>
      <p:sp>
        <p:nvSpPr>
          <p:cNvPr id="8" name="TextBox 7">
            <a:extLst>
              <a:ext uri="{FF2B5EF4-FFF2-40B4-BE49-F238E27FC236}">
                <a16:creationId xmlns:a16="http://schemas.microsoft.com/office/drawing/2014/main" id="{122A16EF-AB9E-492F-A3C5-816F6EF0155E}"/>
              </a:ext>
            </a:extLst>
          </p:cNvPr>
          <p:cNvSpPr txBox="1"/>
          <p:nvPr/>
        </p:nvSpPr>
        <p:spPr>
          <a:xfrm>
            <a:off x="4854804" y="1443841"/>
            <a:ext cx="6748312" cy="4801314"/>
          </a:xfrm>
          <a:prstGeom prst="rect">
            <a:avLst/>
          </a:prstGeom>
          <a:noFill/>
        </p:spPr>
        <p:txBody>
          <a:bodyPr wrap="square" rtlCol="0">
            <a:spAutoFit/>
          </a:bodyPr>
          <a:lstStyle/>
          <a:p>
            <a:r>
              <a:rPr lang="en-US" dirty="0"/>
              <a:t>A number of earth’s tremor narrow spectral peaks, measured by independent observers and not amenable to a terrestrial origin, show remarkable coincidences with those theoretically calculated for the gravitational wave emission of compact bodies orbiting </a:t>
            </a:r>
            <a:r>
              <a:rPr lang="en-US" dirty="0" err="1"/>
              <a:t>Sgr</a:t>
            </a:r>
            <a:r>
              <a:rPr lang="en-US" dirty="0"/>
              <a:t> A*, following their capture. </a:t>
            </a:r>
            <a:endParaRPr lang="ru-RU" dirty="0"/>
          </a:p>
          <a:p>
            <a:endParaRPr lang="ru-RU" dirty="0"/>
          </a:p>
          <a:p>
            <a:r>
              <a:rPr lang="en-US" dirty="0"/>
              <a:t>While these compact bodies could be either a stellar black hole, a neutron star, a white dwarf, or a small main sequence star, their relative cosmological abundance suggests the latter as much more likely. In particular, </a:t>
            </a:r>
            <a:r>
              <a:rPr lang="en-US" dirty="0">
                <a:solidFill>
                  <a:schemeClr val="bg1"/>
                </a:solidFill>
              </a:rPr>
              <a:t>the earth tremor ”anomalous” spectral peaks below 2 </a:t>
            </a:r>
            <a:r>
              <a:rPr lang="en-US" dirty="0" err="1">
                <a:solidFill>
                  <a:schemeClr val="bg1"/>
                </a:solidFill>
              </a:rPr>
              <a:t>mHz</a:t>
            </a:r>
            <a:r>
              <a:rPr lang="en-US" dirty="0">
                <a:solidFill>
                  <a:schemeClr val="bg1"/>
                </a:solidFill>
              </a:rPr>
              <a:t> are in apparently significant coincidence with the gravitational wave emission of two binary systems consisting of a star with mass of the order of 10</a:t>
            </a:r>
            <a:r>
              <a:rPr lang="en-US" baseline="30000" dirty="0">
                <a:solidFill>
                  <a:schemeClr val="bg1"/>
                </a:solidFill>
              </a:rPr>
              <a:t>−1</a:t>
            </a:r>
            <a:r>
              <a:rPr lang="en-US" dirty="0">
                <a:solidFill>
                  <a:schemeClr val="bg1"/>
                </a:solidFill>
              </a:rPr>
              <a:t>M</a:t>
            </a:r>
            <a:r>
              <a:rPr lang="en-US" baseline="-25000" dirty="0">
                <a:solidFill>
                  <a:schemeClr val="bg1"/>
                </a:solidFill>
              </a:rPr>
              <a:t>⊙</a:t>
            </a:r>
            <a:r>
              <a:rPr lang="en-US" dirty="0">
                <a:solidFill>
                  <a:schemeClr val="bg1"/>
                </a:solidFill>
              </a:rPr>
              <a:t> captured by </a:t>
            </a:r>
            <a:r>
              <a:rPr lang="en-US" dirty="0" err="1">
                <a:solidFill>
                  <a:schemeClr val="bg1"/>
                </a:solidFill>
              </a:rPr>
              <a:t>Sgr</a:t>
            </a:r>
            <a:r>
              <a:rPr lang="en-US" dirty="0">
                <a:solidFill>
                  <a:schemeClr val="bg1"/>
                </a:solidFill>
              </a:rPr>
              <a:t> A* in a close orbit.</a:t>
            </a:r>
            <a:r>
              <a:rPr lang="en-US" dirty="0"/>
              <a:t> </a:t>
            </a:r>
            <a:endParaRPr lang="ru-RU" dirty="0"/>
          </a:p>
          <a:p>
            <a:endParaRPr lang="ru-RU" dirty="0"/>
          </a:p>
          <a:p>
            <a:r>
              <a:rPr lang="en-US" dirty="0"/>
              <a:t>Such binaries would not die by merging, and therefore would not lead to any signal detectable by terrestrial gravitational interferometers, which operate at frequencies above 10 Hz.</a:t>
            </a:r>
          </a:p>
        </p:txBody>
      </p:sp>
      <p:sp>
        <p:nvSpPr>
          <p:cNvPr id="9" name="TextBox 8">
            <a:extLst>
              <a:ext uri="{FF2B5EF4-FFF2-40B4-BE49-F238E27FC236}">
                <a16:creationId xmlns:a16="http://schemas.microsoft.com/office/drawing/2014/main" id="{C4A090E0-9D74-4FAE-84EA-264D965AE835}"/>
              </a:ext>
            </a:extLst>
          </p:cNvPr>
          <p:cNvSpPr txBox="1"/>
          <p:nvPr/>
        </p:nvSpPr>
        <p:spPr>
          <a:xfrm>
            <a:off x="762785" y="5365866"/>
            <a:ext cx="3752654" cy="923330"/>
          </a:xfrm>
          <a:prstGeom prst="rect">
            <a:avLst/>
          </a:prstGeom>
          <a:noFill/>
        </p:spPr>
        <p:txBody>
          <a:bodyPr wrap="square" rtlCol="0">
            <a:spAutoFit/>
          </a:bodyPr>
          <a:lstStyle/>
          <a:p>
            <a:r>
              <a:rPr lang="en-US" dirty="0"/>
              <a:t>Sagittarius A* -- a supermassive black hole</a:t>
            </a:r>
            <a:r>
              <a:rPr lang="ru-RU" dirty="0"/>
              <a:t> </a:t>
            </a:r>
            <a:r>
              <a:rPr lang="en-US" dirty="0"/>
              <a:t>in the center of Milky Way [with] the star S2 in orbit around it </a:t>
            </a:r>
          </a:p>
        </p:txBody>
      </p:sp>
    </p:spTree>
    <p:extLst>
      <p:ext uri="{BB962C8B-B14F-4D97-AF65-F5344CB8AC3E}">
        <p14:creationId xmlns:p14="http://schemas.microsoft.com/office/powerpoint/2010/main" val="60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20245-74E8-48FD-A71D-2131FE582D8F}"/>
              </a:ext>
            </a:extLst>
          </p:cNvPr>
          <p:cNvSpPr>
            <a:spLocks noGrp="1"/>
          </p:cNvSpPr>
          <p:nvPr>
            <p:ph type="title"/>
          </p:nvPr>
        </p:nvSpPr>
        <p:spPr/>
        <p:txBody>
          <a:bodyPr/>
          <a:lstStyle/>
          <a:p>
            <a:pPr algn="ctr"/>
            <a:r>
              <a:rPr lang="ru-RU" dirty="0"/>
              <a:t>Почему не в звезде?</a:t>
            </a:r>
            <a:endParaRPr lang="en-US" dirty="0"/>
          </a:p>
        </p:txBody>
      </p:sp>
      <p:pic>
        <p:nvPicPr>
          <p:cNvPr id="6" name="Content Placeholder 5">
            <a:extLst>
              <a:ext uri="{FF2B5EF4-FFF2-40B4-BE49-F238E27FC236}">
                <a16:creationId xmlns:a16="http://schemas.microsoft.com/office/drawing/2014/main" id="{7A5F4E48-8C30-4FAE-9477-C1543F46A91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59740" y="1825625"/>
            <a:ext cx="4138519" cy="4351338"/>
          </a:xfrm>
        </p:spPr>
      </p:pic>
      <p:pic>
        <p:nvPicPr>
          <p:cNvPr id="8" name="Content Placeholder 7">
            <a:extLst>
              <a:ext uri="{FF2B5EF4-FFF2-40B4-BE49-F238E27FC236}">
                <a16:creationId xmlns:a16="http://schemas.microsoft.com/office/drawing/2014/main" id="{7AF4CF70-3C79-4BC5-B602-01E840192F1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42294"/>
            <a:ext cx="5181600" cy="4318000"/>
          </a:xfrm>
        </p:spPr>
      </p:pic>
    </p:spTree>
    <p:extLst>
      <p:ext uri="{BB962C8B-B14F-4D97-AF65-F5344CB8AC3E}">
        <p14:creationId xmlns:p14="http://schemas.microsoft.com/office/powerpoint/2010/main" val="4134644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Lunar Dust Sticks – Even in Ground Tests</a:t>
            </a:r>
          </a:p>
        </p:txBody>
      </p:sp>
      <p:sp>
        <p:nvSpPr>
          <p:cNvPr id="2" name="TextBox 1">
            <a:extLst>
              <a:ext uri="{FF2B5EF4-FFF2-40B4-BE49-F238E27FC236}">
                <a16:creationId xmlns:a16="http://schemas.microsoft.com/office/drawing/2014/main" id="{837373E8-885F-4174-A3A3-739271E386C0}"/>
              </a:ext>
            </a:extLst>
          </p:cNvPr>
          <p:cNvSpPr txBox="1"/>
          <p:nvPr/>
        </p:nvSpPr>
        <p:spPr>
          <a:xfrm>
            <a:off x="838200" y="1690688"/>
            <a:ext cx="10442608" cy="3693319"/>
          </a:xfrm>
          <a:prstGeom prst="rect">
            <a:avLst/>
          </a:prstGeom>
          <a:noFill/>
        </p:spPr>
        <p:txBody>
          <a:bodyPr wrap="square" rtlCol="0">
            <a:spAutoFit/>
          </a:bodyPr>
          <a:lstStyle/>
          <a:p>
            <a:r>
              <a:rPr lang="en-US" dirty="0"/>
              <a:t>Preliminary testing was done to remove the dust by nitrogen jet, which proved almost totally ineffective with small particle sizes. Fine dust (&lt;34 </a:t>
            </a:r>
            <a:r>
              <a:rPr lang="en-US" dirty="0" err="1"/>
              <a:t>μm</a:t>
            </a:r>
            <a:r>
              <a:rPr lang="en-US" dirty="0"/>
              <a:t>) with an initial dust coverage of 4.5 percent had an initial absorptance of 0.245. After blowing on the sample for 15 sec with 10 psi nitrogen, the absorptance was only reduced by 2 percent to 0.239. </a:t>
            </a:r>
          </a:p>
          <a:p>
            <a:endParaRPr lang="en-US" dirty="0"/>
          </a:p>
          <a:p>
            <a:r>
              <a:rPr lang="en-US" dirty="0"/>
              <a:t>Use of an </a:t>
            </a:r>
            <a:r>
              <a:rPr lang="en-US" dirty="0" err="1"/>
              <a:t>imcompressible</a:t>
            </a:r>
            <a:r>
              <a:rPr lang="en-US" dirty="0"/>
              <a:t> fluid (water, benzene, or </a:t>
            </a:r>
            <a:r>
              <a:rPr lang="en-US" dirty="0" err="1"/>
              <a:t>tricloroethane</a:t>
            </a:r>
            <a:r>
              <a:rPr lang="en-US" dirty="0"/>
              <a:t>) did not improve the results much. </a:t>
            </a:r>
          </a:p>
          <a:p>
            <a:endParaRPr lang="en-US" dirty="0"/>
          </a:p>
          <a:p>
            <a:r>
              <a:rPr lang="en-US" dirty="0"/>
              <a:t>The results of vibration tests were even worse. Vibration was most effective when the sample was tilted and the vibration was at the resonant frequency, but the fine particles were not substantially removed. </a:t>
            </a:r>
          </a:p>
          <a:p>
            <a:endParaRPr lang="en-US" dirty="0"/>
          </a:p>
          <a:p>
            <a:endParaRPr lang="en-US" dirty="0"/>
          </a:p>
          <a:p>
            <a:r>
              <a:rPr lang="en-US" dirty="0"/>
              <a:t>Three different brush tests were also carried out, one with a bristle brush, one with Styrofoam®, and one with cheese cloth. Of these, the Styrofoam brush was the most effective.</a:t>
            </a:r>
          </a:p>
        </p:txBody>
      </p:sp>
    </p:spTree>
    <p:extLst>
      <p:ext uri="{BB962C8B-B14F-4D97-AF65-F5344CB8AC3E}">
        <p14:creationId xmlns:p14="http://schemas.microsoft.com/office/powerpoint/2010/main" val="360090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ctrTitle"/>
          </p:nvPr>
        </p:nvSpPr>
        <p:spPr/>
        <p:txBody>
          <a:bodyPr/>
          <a:lstStyle/>
          <a:p>
            <a:pPr algn="ctr"/>
            <a:r>
              <a:rPr lang="en-US" dirty="0"/>
              <a:t>“</a:t>
            </a:r>
            <a:r>
              <a:rPr lang="ru-RU" dirty="0"/>
              <a:t>...ищут пожарные, ищет милиция...</a:t>
            </a:r>
            <a:r>
              <a:rPr lang="en-US" dirty="0"/>
              <a:t>”</a:t>
            </a:r>
          </a:p>
        </p:txBody>
      </p:sp>
      <p:sp>
        <p:nvSpPr>
          <p:cNvPr id="7" name="Subtitle 6">
            <a:extLst>
              <a:ext uri="{FF2B5EF4-FFF2-40B4-BE49-F238E27FC236}">
                <a16:creationId xmlns:a16="http://schemas.microsoft.com/office/drawing/2014/main" id="{B6E8CFF9-CC9F-4B89-8469-C7FA2212098A}"/>
              </a:ext>
            </a:extLst>
          </p:cNvPr>
          <p:cNvSpPr>
            <a:spLocks noGrp="1"/>
          </p:cNvSpPr>
          <p:nvPr>
            <p:ph type="subTitle" idx="1"/>
          </p:nvPr>
        </p:nvSpPr>
        <p:spPr/>
        <p:txBody>
          <a:bodyPr/>
          <a:lstStyle/>
          <a:p>
            <a:r>
              <a:rPr lang="en-US" dirty="0"/>
              <a:t>ETI search</a:t>
            </a:r>
          </a:p>
        </p:txBody>
      </p:sp>
    </p:spTree>
    <p:extLst>
      <p:ext uri="{BB962C8B-B14F-4D97-AF65-F5344CB8AC3E}">
        <p14:creationId xmlns:p14="http://schemas.microsoft.com/office/powerpoint/2010/main" val="1976448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Radio Signals</a:t>
            </a:r>
          </a:p>
        </p:txBody>
      </p:sp>
      <p:pic>
        <p:nvPicPr>
          <p:cNvPr id="12" name="Content Placeholder 11">
            <a:extLst>
              <a:ext uri="{FF2B5EF4-FFF2-40B4-BE49-F238E27FC236}">
                <a16:creationId xmlns:a16="http://schemas.microsoft.com/office/drawing/2014/main" id="{B52B57A4-6D52-4AD7-AD8E-C54068CFC630}"/>
              </a:ext>
            </a:extLst>
          </p:cNvPr>
          <p:cNvPicPr>
            <a:picLocks noGrp="1" noChangeAspect="1"/>
          </p:cNvPicPr>
          <p:nvPr>
            <p:ph sz="half" idx="1"/>
          </p:nvPr>
        </p:nvPicPr>
        <p:blipFill>
          <a:blip r:embed="rId2"/>
          <a:stretch>
            <a:fillRect/>
          </a:stretch>
        </p:blipFill>
        <p:spPr>
          <a:xfrm>
            <a:off x="688158" y="1325563"/>
            <a:ext cx="4986361" cy="4771167"/>
          </a:xfrm>
          <a:prstGeom prst="rect">
            <a:avLst/>
          </a:prstGeom>
        </p:spPr>
      </p:pic>
      <p:pic>
        <p:nvPicPr>
          <p:cNvPr id="15" name="Content Placeholder 14">
            <a:extLst>
              <a:ext uri="{FF2B5EF4-FFF2-40B4-BE49-F238E27FC236}">
                <a16:creationId xmlns:a16="http://schemas.microsoft.com/office/drawing/2014/main" id="{D045B50F-6CCF-46C4-9017-400E60C66380}"/>
              </a:ext>
            </a:extLst>
          </p:cNvPr>
          <p:cNvPicPr>
            <a:picLocks noGrp="1" noChangeAspect="1"/>
          </p:cNvPicPr>
          <p:nvPr>
            <p:ph sz="half" idx="2"/>
          </p:nvPr>
        </p:nvPicPr>
        <p:blipFill>
          <a:blip r:embed="rId3"/>
          <a:stretch>
            <a:fillRect/>
          </a:stretch>
        </p:blipFill>
        <p:spPr>
          <a:xfrm>
            <a:off x="6096001" y="1325563"/>
            <a:ext cx="5842044" cy="2836539"/>
          </a:xfrm>
          <a:prstGeom prst="rect">
            <a:avLst/>
          </a:prstGeom>
        </p:spPr>
      </p:pic>
    </p:spTree>
    <p:extLst>
      <p:ext uri="{BB962C8B-B14F-4D97-AF65-F5344CB8AC3E}">
        <p14:creationId xmlns:p14="http://schemas.microsoft.com/office/powerpoint/2010/main" val="187543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ru-RU" dirty="0"/>
              <a:t>Нигде никого?</a:t>
            </a:r>
            <a:endParaRPr lang="en-US" dirty="0"/>
          </a:p>
        </p:txBody>
      </p:sp>
      <p:sp>
        <p:nvSpPr>
          <p:cNvPr id="17" name="TextBox 16">
            <a:extLst>
              <a:ext uri="{FF2B5EF4-FFF2-40B4-BE49-F238E27FC236}">
                <a16:creationId xmlns:a16="http://schemas.microsoft.com/office/drawing/2014/main" id="{7F774D9F-F5E7-4CD0-A309-37B67B892A10}"/>
              </a:ext>
            </a:extLst>
          </p:cNvPr>
          <p:cNvSpPr txBox="1"/>
          <p:nvPr/>
        </p:nvSpPr>
        <p:spPr>
          <a:xfrm>
            <a:off x="581320" y="1781666"/>
            <a:ext cx="1077248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Nobody made isotropic noises louder than 10</a:t>
            </a:r>
            <a:r>
              <a:rPr lang="en-US" baseline="30000" dirty="0"/>
              <a:t>13</a:t>
            </a:r>
            <a:r>
              <a:rPr lang="en-US" dirty="0"/>
              <a:t> W [this is equal to all humanity’s energy output], AND</a:t>
            </a:r>
          </a:p>
          <a:p>
            <a:pPr marL="285750" indent="-285750">
              <a:buFont typeface="Arial" panose="020B0604020202020204" pitchFamily="34" charset="0"/>
              <a:buChar char="•"/>
            </a:pPr>
            <a:r>
              <a:rPr lang="en-US" dirty="0"/>
              <a:t>Nobody talked directionally to us with transmitters similar to Arecibo </a:t>
            </a:r>
            <a:r>
              <a:rPr lang="ru-RU" dirty="0"/>
              <a:t>(</a:t>
            </a:r>
            <a:r>
              <a:rPr lang="en-US" dirty="0"/>
              <a:t>~2*10</a:t>
            </a:r>
            <a:r>
              <a:rPr lang="en-US" baseline="30000" dirty="0"/>
              <a:t>6</a:t>
            </a:r>
            <a:r>
              <a:rPr lang="en-US" dirty="0"/>
              <a:t> W</a:t>
            </a:r>
            <a:r>
              <a:rPr lang="ru-RU" dirty="0"/>
              <a:t>)</a:t>
            </a:r>
            <a:r>
              <a:rPr lang="en-US" dirty="0"/>
              <a:t>:</a:t>
            </a:r>
          </a:p>
          <a:p>
            <a:pPr marL="742950" lvl="1" indent="-285750">
              <a:buFont typeface="Arial" panose="020B0604020202020204" pitchFamily="34" charset="0"/>
              <a:buChar char="•"/>
            </a:pPr>
            <a:r>
              <a:rPr lang="en-US" dirty="0"/>
              <a:t>During 5 minutes per star search window (~10</a:t>
            </a:r>
            <a:r>
              <a:rPr lang="en-US" baseline="30000" dirty="0"/>
              <a:t>-5</a:t>
            </a:r>
            <a:r>
              <a:rPr lang="en-US" dirty="0"/>
              <a:t> fraction of a year!)</a:t>
            </a:r>
            <a:endParaRPr lang="ru-RU" dirty="0"/>
          </a:p>
          <a:p>
            <a:pPr marL="742950" lvl="1" indent="-285750">
              <a:buFont typeface="Arial" panose="020B0604020202020204" pitchFamily="34" charset="0"/>
              <a:buChar char="•"/>
            </a:pPr>
            <a:r>
              <a:rPr lang="en-US" dirty="0"/>
              <a:t>On 692 stars within 50 pc (~10</a:t>
            </a:r>
            <a:r>
              <a:rPr lang="en-US" baseline="30000" dirty="0"/>
              <a:t>-</a:t>
            </a:r>
            <a:r>
              <a:rPr lang="ru-RU" baseline="30000" dirty="0"/>
              <a:t>8</a:t>
            </a:r>
            <a:r>
              <a:rPr lang="en-US" dirty="0"/>
              <a:t> of suitable stars within our Galaxy)</a:t>
            </a:r>
          </a:p>
          <a:p>
            <a:pPr marL="742950" lvl="1" indent="-285750">
              <a:buFont typeface="Arial" panose="020B0604020202020204" pitchFamily="34" charset="0"/>
              <a:buChar char="•"/>
            </a:pPr>
            <a:r>
              <a:rPr lang="en-US" dirty="0"/>
              <a:t>At frequencies range 1.1 – 1.9 GHz (~1% of physically usable frequencies)</a:t>
            </a:r>
          </a:p>
          <a:p>
            <a:pPr marL="742950" lvl="1" indent="-285750">
              <a:buFont typeface="Arial" panose="020B0604020202020204" pitchFamily="34" charset="0"/>
              <a:buChar char="•"/>
            </a:pPr>
            <a:r>
              <a:rPr lang="en-US" dirty="0"/>
              <a:t>At certain polarization, selection and time resolution</a:t>
            </a:r>
          </a:p>
          <a:p>
            <a:pPr marL="285750" indent="-285750">
              <a:buFont typeface="Arial" panose="020B0604020202020204" pitchFamily="34" charset="0"/>
              <a:buChar char="•"/>
            </a:pPr>
            <a:r>
              <a:rPr lang="en-US" dirty="0"/>
              <a:t>Similar conclusion about 14 stars with planets in the first paper</a:t>
            </a:r>
          </a:p>
          <a:p>
            <a:pPr marL="285750" indent="-285750">
              <a:buFont typeface="Arial" panose="020B0604020202020204" pitchFamily="34" charset="0"/>
              <a:buChar char="•"/>
            </a:pPr>
            <a:r>
              <a:rPr lang="en-US" dirty="0"/>
              <a:t>Not exactly </a:t>
            </a:r>
            <a:r>
              <a:rPr lang="ru-RU" dirty="0"/>
              <a:t>«нигде никого»</a:t>
            </a:r>
            <a:endParaRPr lang="en-US" dirty="0"/>
          </a:p>
          <a:p>
            <a:pPr marL="742950" lvl="1" indent="-285750">
              <a:buFont typeface="Arial" panose="020B0604020202020204" pitchFamily="34" charset="0"/>
              <a:buChar char="•"/>
            </a:pPr>
            <a:r>
              <a:rPr lang="en-US" dirty="0"/>
              <a:t>Rather, the search space is VAST</a:t>
            </a:r>
          </a:p>
          <a:p>
            <a:pPr marL="742950" lvl="1" indent="-285750">
              <a:buFont typeface="Arial" panose="020B0604020202020204" pitchFamily="34" charset="0"/>
              <a:buChar char="•"/>
            </a:pPr>
            <a:r>
              <a:rPr lang="en-US" dirty="0"/>
              <a:t>One needs to be</a:t>
            </a:r>
            <a:r>
              <a:rPr lang="ru-RU" dirty="0"/>
              <a:t> </a:t>
            </a:r>
            <a:r>
              <a:rPr lang="en-US" dirty="0"/>
              <a:t>really resilient &amp; optimistic to continue searches in the face on that space</a:t>
            </a:r>
            <a:endParaRPr lang="ru-RU" dirty="0"/>
          </a:p>
          <a:p>
            <a:pPr marL="285750" indent="-285750">
              <a:buFont typeface="Arial" panose="020B0604020202020204" pitchFamily="34" charset="0"/>
              <a:buChar char="•"/>
            </a:pPr>
            <a:r>
              <a:rPr lang="en-US" dirty="0"/>
              <a:t>But quite likely, there is nobody on the </a:t>
            </a:r>
            <a:r>
              <a:rPr lang="en-US" b="1" dirty="0"/>
              <a:t>nearest</a:t>
            </a:r>
            <a:r>
              <a:rPr lang="en-US" dirty="0"/>
              <a:t> stars</a:t>
            </a:r>
          </a:p>
          <a:p>
            <a:pPr marL="742950" lvl="1" indent="-285750">
              <a:buFont typeface="Arial" panose="020B0604020202020204" pitchFamily="34" charset="0"/>
              <a:buChar char="•"/>
            </a:pPr>
            <a:r>
              <a:rPr lang="en-US" dirty="0"/>
              <a:t>Sun would’ve been an obvious transmission target for “them”</a:t>
            </a:r>
          </a:p>
          <a:p>
            <a:pPr marL="742950" lvl="1" indent="-285750">
              <a:buFont typeface="Arial" panose="020B0604020202020204" pitchFamily="34" charset="0"/>
              <a:buChar char="•"/>
            </a:pPr>
            <a:r>
              <a:rPr lang="en-US" dirty="0"/>
              <a:t>And detection threshold would be even lower for us</a:t>
            </a:r>
          </a:p>
        </p:txBody>
      </p:sp>
    </p:spTree>
    <p:extLst>
      <p:ext uri="{BB962C8B-B14F-4D97-AF65-F5344CB8AC3E}">
        <p14:creationId xmlns:p14="http://schemas.microsoft.com/office/powerpoint/2010/main" val="398381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88358-7C06-4442-90CC-7562A3F51D5D}"/>
              </a:ext>
            </a:extLst>
          </p:cNvPr>
          <p:cNvSpPr>
            <a:spLocks noGrp="1"/>
          </p:cNvSpPr>
          <p:nvPr>
            <p:ph type="title"/>
          </p:nvPr>
        </p:nvSpPr>
        <p:spPr>
          <a:xfrm>
            <a:off x="838200" y="0"/>
            <a:ext cx="10515600" cy="1325563"/>
          </a:xfrm>
        </p:spPr>
        <p:txBody>
          <a:bodyPr/>
          <a:lstStyle/>
          <a:p>
            <a:pPr algn="ctr"/>
            <a:r>
              <a:rPr lang="en-US" dirty="0"/>
              <a:t>With Lack of Observations, Theorists Bloom </a:t>
            </a:r>
          </a:p>
        </p:txBody>
      </p:sp>
      <p:pic>
        <p:nvPicPr>
          <p:cNvPr id="3" name="Picture 2">
            <a:extLst>
              <a:ext uri="{FF2B5EF4-FFF2-40B4-BE49-F238E27FC236}">
                <a16:creationId xmlns:a16="http://schemas.microsoft.com/office/drawing/2014/main" id="{8D9CF105-FEC3-4B50-B1BE-4248A4631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73" y="1502688"/>
            <a:ext cx="6006991" cy="3529107"/>
          </a:xfrm>
          <a:prstGeom prst="rect">
            <a:avLst/>
          </a:prstGeom>
        </p:spPr>
      </p:pic>
      <p:sp>
        <p:nvSpPr>
          <p:cNvPr id="5" name="TextBox 4">
            <a:extLst>
              <a:ext uri="{FF2B5EF4-FFF2-40B4-BE49-F238E27FC236}">
                <a16:creationId xmlns:a16="http://schemas.microsoft.com/office/drawing/2014/main" id="{009D201C-6B53-48A4-BF8B-C68CF251B81F}"/>
              </a:ext>
            </a:extLst>
          </p:cNvPr>
          <p:cNvSpPr txBox="1"/>
          <p:nvPr/>
        </p:nvSpPr>
        <p:spPr>
          <a:xfrm>
            <a:off x="6429080" y="1502688"/>
            <a:ext cx="5467547" cy="5262979"/>
          </a:xfrm>
          <a:prstGeom prst="rect">
            <a:avLst/>
          </a:prstGeom>
          <a:noFill/>
        </p:spPr>
        <p:txBody>
          <a:bodyPr wrap="square" rtlCol="0">
            <a:spAutoFit/>
          </a:bodyPr>
          <a:lstStyle/>
          <a:p>
            <a:r>
              <a:rPr lang="en-US" sz="1600" dirty="0">
                <a:solidFill>
                  <a:schemeClr val="bg1"/>
                </a:solidFill>
              </a:rPr>
              <a:t>(Simplified) idea:</a:t>
            </a:r>
          </a:p>
          <a:p>
            <a:pPr marL="285750" indent="-285750">
              <a:buFont typeface="Arial" panose="020B0604020202020204" pitchFamily="34" charset="0"/>
              <a:buChar char="•"/>
            </a:pPr>
            <a:r>
              <a:rPr lang="en-US" sz="1600" dirty="0"/>
              <a:t>A dice with </a:t>
            </a:r>
            <a:r>
              <a:rPr lang="en-US" sz="1600" b="1" dirty="0"/>
              <a:t>N</a:t>
            </a:r>
            <a:r>
              <a:rPr lang="en-US" sz="1600" dirty="0"/>
              <a:t> sides</a:t>
            </a:r>
          </a:p>
          <a:p>
            <a:pPr marL="285750" indent="-285750">
              <a:buFont typeface="Arial" panose="020B0604020202020204" pitchFamily="34" charset="0"/>
              <a:buChar char="•"/>
            </a:pPr>
            <a:r>
              <a:rPr lang="en-US" sz="1600" dirty="0"/>
              <a:t>Thrown </a:t>
            </a:r>
            <a:r>
              <a:rPr lang="en-US" sz="1600" b="1" dirty="0"/>
              <a:t>k</a:t>
            </a:r>
            <a:r>
              <a:rPr lang="en-US" sz="1600" dirty="0"/>
              <a:t> times already</a:t>
            </a:r>
          </a:p>
          <a:p>
            <a:pPr marL="285750" indent="-285750">
              <a:buFont typeface="Arial" panose="020B0604020202020204" pitchFamily="34" charset="0"/>
              <a:buChar char="•"/>
            </a:pPr>
            <a:r>
              <a:rPr lang="en-US" sz="1600" i="1" dirty="0"/>
              <a:t>Assumption</a:t>
            </a:r>
            <a:r>
              <a:rPr lang="en-US" sz="1600" dirty="0"/>
              <a:t>: ln(1-ln(p</a:t>
            </a:r>
            <a:r>
              <a:rPr lang="en-US" sz="1600" baseline="-25000" dirty="0"/>
              <a:t>success</a:t>
            </a:r>
            <a:r>
              <a:rPr lang="en-US" sz="1600" dirty="0"/>
              <a:t>)) is approximately flat function of unknown parameters</a:t>
            </a:r>
            <a:endParaRPr lang="ru-RU" sz="1600" dirty="0"/>
          </a:p>
          <a:p>
            <a:pPr marL="285750" indent="-285750">
              <a:buFont typeface="Arial" panose="020B0604020202020204" pitchFamily="34" charset="0"/>
              <a:buChar char="•"/>
            </a:pPr>
            <a:r>
              <a:rPr lang="en-US" sz="1600" dirty="0"/>
              <a:t>=&gt; estimate the lower bound for probability of having had at least one success already from binomial distribution</a:t>
            </a:r>
          </a:p>
          <a:p>
            <a:endParaRPr lang="en-US" sz="1600" dirty="0"/>
          </a:p>
          <a:p>
            <a:r>
              <a:rPr lang="en-US" sz="1600" dirty="0">
                <a:solidFill>
                  <a:schemeClr val="bg1"/>
                </a:solidFill>
              </a:rPr>
              <a:t>In our case:</a:t>
            </a:r>
          </a:p>
          <a:p>
            <a:pPr marL="285750" indent="-285750">
              <a:buFont typeface="Arial" panose="020B0604020202020204" pitchFamily="34" charset="0"/>
              <a:buChar char="•"/>
            </a:pPr>
            <a:r>
              <a:rPr lang="en-US" sz="1600" dirty="0"/>
              <a:t>N ≈ 10^(10</a:t>
            </a:r>
            <a:r>
              <a:rPr lang="en-US" sz="1600" baseline="30000" dirty="0"/>
              <a:t>122</a:t>
            </a:r>
            <a:r>
              <a:rPr lang="en-US" sz="1600" dirty="0"/>
              <a:t>) (the number of quantum states of the Universe)</a:t>
            </a:r>
          </a:p>
          <a:p>
            <a:pPr marL="285750" indent="-285750">
              <a:buFont typeface="Arial" panose="020B0604020202020204" pitchFamily="34" charset="0"/>
              <a:buChar char="•"/>
            </a:pPr>
            <a:r>
              <a:rPr lang="en-US" sz="1600" dirty="0"/>
              <a:t>k ≈ 10^(4.3*10</a:t>
            </a:r>
            <a:r>
              <a:rPr lang="en-US" sz="1600" baseline="30000" dirty="0"/>
              <a:t>119</a:t>
            </a:r>
            <a:r>
              <a:rPr lang="en-US" sz="1600" dirty="0"/>
              <a:t>) (the number of quantum states that have already materialized)</a:t>
            </a:r>
          </a:p>
          <a:p>
            <a:pPr marL="285750" indent="-285750">
              <a:buFont typeface="Arial" panose="020B0604020202020204" pitchFamily="34" charset="0"/>
              <a:buChar char="•"/>
            </a:pPr>
            <a:r>
              <a:rPr lang="en-US" sz="1600" dirty="0"/>
              <a:t>P</a:t>
            </a:r>
            <a:r>
              <a:rPr lang="en-US" sz="1600" baseline="-25000" dirty="0"/>
              <a:t>success</a:t>
            </a:r>
            <a:r>
              <a:rPr lang="en-US" sz="1600" dirty="0"/>
              <a:t> != 0 (we exist!)</a:t>
            </a:r>
          </a:p>
          <a:p>
            <a:pPr marL="285750" indent="-285750">
              <a:buFont typeface="Arial" panose="020B0604020202020204" pitchFamily="34" charset="0"/>
              <a:buChar char="•"/>
            </a:pPr>
            <a:r>
              <a:rPr lang="en-US" sz="1600" dirty="0" err="1"/>
              <a:t>P</a:t>
            </a:r>
            <a:r>
              <a:rPr lang="en-US" sz="1600" baseline="-25000" dirty="0" err="1"/>
              <a:t>Isolated</a:t>
            </a:r>
            <a:r>
              <a:rPr lang="en-US" sz="1600" dirty="0"/>
              <a:t> ≈ ln(1+ln(k))/ln(1-ln(1/N)) =&gt; </a:t>
            </a:r>
            <a:r>
              <a:rPr lang="en-US" sz="1600" dirty="0" err="1"/>
              <a:t>P</a:t>
            </a:r>
            <a:r>
              <a:rPr lang="en-US" sz="1600" baseline="-25000" dirty="0" err="1"/>
              <a:t>NotIsolated</a:t>
            </a:r>
            <a:r>
              <a:rPr lang="en-US" sz="1600" dirty="0"/>
              <a:t> ≈ 1.4 %</a:t>
            </a:r>
          </a:p>
          <a:p>
            <a:pPr marL="285750" indent="-285750">
              <a:buFont typeface="Arial" panose="020B0604020202020204" pitchFamily="34" charset="0"/>
              <a:buChar char="•"/>
            </a:pPr>
            <a:r>
              <a:rPr lang="en-US" sz="1600" dirty="0"/>
              <a:t>Similar estimates are possible using the total number of possible organic molecules or genome sequences </a:t>
            </a:r>
          </a:p>
          <a:p>
            <a:endParaRPr lang="en-US" sz="1600" dirty="0"/>
          </a:p>
          <a:p>
            <a:r>
              <a:rPr lang="ru-RU" sz="1600" dirty="0">
                <a:solidFill>
                  <a:schemeClr val="bg1"/>
                </a:solidFill>
              </a:rPr>
              <a:t>Ногами не бейте, </a:t>
            </a:r>
            <a:r>
              <a:rPr lang="ru-RU" sz="1600" strike="sngStrike" dirty="0">
                <a:solidFill>
                  <a:schemeClr val="bg1"/>
                </a:solidFill>
              </a:rPr>
              <a:t>допущение разумное но фиг проверишь</a:t>
            </a:r>
            <a:r>
              <a:rPr lang="ru-RU" sz="1600" dirty="0">
                <a:solidFill>
                  <a:schemeClr val="bg1"/>
                </a:solidFill>
              </a:rPr>
              <a:t> за что купил за то и продаю!</a:t>
            </a:r>
            <a:endParaRPr lang="en-US" sz="1600" dirty="0">
              <a:solidFill>
                <a:schemeClr val="bg1"/>
              </a:solidFill>
            </a:endParaRPr>
          </a:p>
          <a:p>
            <a:endParaRPr lang="en-US" sz="1600" dirty="0">
              <a:solidFill>
                <a:schemeClr val="bg1"/>
              </a:solidFill>
            </a:endParaRPr>
          </a:p>
        </p:txBody>
      </p:sp>
    </p:spTree>
    <p:extLst>
      <p:ext uri="{BB962C8B-B14F-4D97-AF65-F5344CB8AC3E}">
        <p14:creationId xmlns:p14="http://schemas.microsoft.com/office/powerpoint/2010/main" val="414429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FFFFFF"/>
      </a:dk1>
      <a:lt1>
        <a:srgbClr val="FFFF00"/>
      </a:lt1>
      <a:dk2>
        <a:srgbClr val="FFFFF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3038</TotalTime>
  <Words>2691</Words>
  <Application>Microsoft Office PowerPoint</Application>
  <PresentationFormat>Widescreen</PresentationFormat>
  <Paragraphs>237</Paragraphs>
  <Slides>51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Times New Roman</vt:lpstr>
      <vt:lpstr>Wingdings</vt:lpstr>
      <vt:lpstr>Office Theme</vt:lpstr>
      <vt:lpstr>A Deepness In The Sky</vt:lpstr>
      <vt:lpstr>Part 1. Interstellar Overdrive</vt:lpstr>
      <vt:lpstr>Earth as Gravitational Telescope?</vt:lpstr>
      <vt:lpstr>Earth Seismic Spectrum 2.614 mHz peak</vt:lpstr>
      <vt:lpstr>Sagittarius A*</vt:lpstr>
      <vt:lpstr>“...ищут пожарные, ищет милиция...”</vt:lpstr>
      <vt:lpstr>Radio Signals</vt:lpstr>
      <vt:lpstr>Нигде никого?</vt:lpstr>
      <vt:lpstr>With Lack of Observations, Theorists Bloom </vt:lpstr>
      <vt:lpstr>Великое Кольцо</vt:lpstr>
      <vt:lpstr>Communication at Transit</vt:lpstr>
      <vt:lpstr>Exoplanets</vt:lpstr>
      <vt:lpstr>Пятый элемент метод</vt:lpstr>
      <vt:lpstr>Пятый элемент метод</vt:lpstr>
      <vt:lpstr>White Dwarf</vt:lpstr>
      <vt:lpstr>Why is it cool?</vt:lpstr>
      <vt:lpstr>Some Results</vt:lpstr>
      <vt:lpstr>Planets Beyond Our Galaxy</vt:lpstr>
      <vt:lpstr>Gravitational Lens? Microlensing?</vt:lpstr>
      <vt:lpstr>Planets Beyond Our Galaxy</vt:lpstr>
      <vt:lpstr>Oumauma, the Interstellar Asteroid</vt:lpstr>
      <vt:lpstr>Oumauma, the Interstellar Asteroid</vt:lpstr>
      <vt:lpstr>Intergalactic Meteor?</vt:lpstr>
      <vt:lpstr>Part 2. Our Solar System</vt:lpstr>
      <vt:lpstr>Удивительное рядом, и нам оно разрешено</vt:lpstr>
      <vt:lpstr>Planetary Dust and Human Lungs</vt:lpstr>
      <vt:lpstr>Planetary Dust and Human Lungs</vt:lpstr>
      <vt:lpstr>Lunar Dust is Also Toxic. Why?</vt:lpstr>
      <vt:lpstr>Not Only Lungs Are Affected</vt:lpstr>
      <vt:lpstr>Coating, Contamination &amp; Clogging</vt:lpstr>
      <vt:lpstr>Abrasion That Kills All Moving Parts</vt:lpstr>
      <vt:lpstr>Thermal Control Problems</vt:lpstr>
      <vt:lpstr>Seal Failures</vt:lpstr>
      <vt:lpstr>In Gene Cernan’s Words:</vt:lpstr>
      <vt:lpstr>Multi-year Lunar Base Looks Rather Questionable</vt:lpstr>
      <vt:lpstr>Lunar Swirls</vt:lpstr>
      <vt:lpstr>Lunar Swirls (“Лунные диффузные структуры”)</vt:lpstr>
      <vt:lpstr>Beyond The Moon</vt:lpstr>
      <vt:lpstr>Rings beyond the giant planets by Bruno Sicardy, Maryame El Moutamid, Alice C. Quillen, Paul M. Schenk, Mark R. Showalter and Kevin Walsh</vt:lpstr>
      <vt:lpstr>Rings beyond the giant planets?</vt:lpstr>
      <vt:lpstr>PENITENTES AT TARTARUS DORSA, PLUTO</vt:lpstr>
      <vt:lpstr>“Penitentes?”</vt:lpstr>
      <vt:lpstr>Penitentes AKA Кальгаспоры</vt:lpstr>
      <vt:lpstr>PENITENTES AT TARTARUS DORSA, PLUTO</vt:lpstr>
      <vt:lpstr>METHANE, ETHANE AND NITROGEN LIQUID STABILITY ON TITAN Hanley1, L. Pearce2,3, G. Thompson2, W. Grundy1, H. Roe1, G. Lindberg2, S. Dustrud2, D. Trilling2, S. Tegler2. 1Lowell Observatory, Flagstaff, AZ (jhanley@lowell.edu), 2Northern Arizona University, Flagstaff, AZ, 3University of Texas, Austin, TX.</vt:lpstr>
      <vt:lpstr>METHANE, ETHANE AND NITROGEN LIQUID STABILITY ON TITAN</vt:lpstr>
      <vt:lpstr>The End</vt:lpstr>
      <vt:lpstr>Backuppendix</vt:lpstr>
      <vt:lpstr>Великое Кольцо</vt:lpstr>
      <vt:lpstr>Почему не в звезде?</vt:lpstr>
      <vt:lpstr>Lunar Dust Sticks – Even in Ground Tests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wbo</dc:creator>
  <cp:lastModifiedBy>wbo</cp:lastModifiedBy>
  <cp:revision>209</cp:revision>
  <dcterms:created xsi:type="dcterms:W3CDTF">2018-03-11T05:07:42Z</dcterms:created>
  <dcterms:modified xsi:type="dcterms:W3CDTF">2018-03-19T06:02:22Z</dcterms:modified>
</cp:coreProperties>
</file>